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24"/>
  </p:notesMasterIdLst>
  <p:handoutMasterIdLst>
    <p:handoutMasterId r:id="rId25"/>
  </p:handoutMasterIdLst>
  <p:sldIdLst>
    <p:sldId id="1664" r:id="rId3"/>
    <p:sldId id="1794" r:id="rId4"/>
    <p:sldId id="1815" r:id="rId5"/>
    <p:sldId id="1858" r:id="rId6"/>
    <p:sldId id="1860" r:id="rId7"/>
    <p:sldId id="1861" r:id="rId8"/>
    <p:sldId id="1819" r:id="rId9"/>
    <p:sldId id="1846" r:id="rId10"/>
    <p:sldId id="1847" r:id="rId11"/>
    <p:sldId id="1820" r:id="rId12"/>
    <p:sldId id="1822" r:id="rId13"/>
    <p:sldId id="1823" r:id="rId14"/>
    <p:sldId id="1824" r:id="rId15"/>
    <p:sldId id="1841" r:id="rId16"/>
    <p:sldId id="1848" r:id="rId17"/>
    <p:sldId id="1849" r:id="rId18"/>
    <p:sldId id="1843" r:id="rId19"/>
    <p:sldId id="1835" r:id="rId20"/>
    <p:sldId id="1844" r:id="rId21"/>
    <p:sldId id="1814" r:id="rId22"/>
    <p:sldId id="1286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>
          <p15:clr>
            <a:srgbClr val="A4A3A4"/>
          </p15:clr>
        </p15:guide>
        <p15:guide id="2" pos="416">
          <p15:clr>
            <a:srgbClr val="A4A3A4"/>
          </p15:clr>
        </p15:guide>
        <p15:guide id="3" pos="7256">
          <p15:clr>
            <a:srgbClr val="A4A3A4"/>
          </p15:clr>
        </p15:guide>
        <p15:guide id="4" orient="horz" pos="686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orient="horz" pos="3861">
          <p15:clr>
            <a:srgbClr val="A4A3A4"/>
          </p15:clr>
        </p15:guide>
        <p15:guide id="7" pos="574">
          <p15:clr>
            <a:srgbClr val="A4A3A4"/>
          </p15:clr>
        </p15:guide>
        <p15:guide id="8" orient="horz" pos="1344">
          <p15:clr>
            <a:srgbClr val="A4A3A4"/>
          </p15:clr>
        </p15:guide>
        <p15:guide id="9" pos="2842">
          <p15:clr>
            <a:srgbClr val="A4A3A4"/>
          </p15:clr>
        </p15:guide>
        <p15:guide id="10" pos="3953">
          <p15:clr>
            <a:srgbClr val="A4A3A4"/>
          </p15:clr>
        </p15:guide>
        <p15:guide id="11" pos="6199">
          <p15:clr>
            <a:srgbClr val="A4A3A4"/>
          </p15:clr>
        </p15:guide>
        <p15:guide id="12" orient="horz" pos="3022">
          <p15:clr>
            <a:srgbClr val="A4A3A4"/>
          </p15:clr>
        </p15:guide>
        <p15:guide id="13" pos="1912">
          <p15:clr>
            <a:srgbClr val="A4A3A4"/>
          </p15:clr>
        </p15:guide>
        <p15:guide id="14" pos="7129">
          <p15:clr>
            <a:srgbClr val="A4A3A4"/>
          </p15:clr>
        </p15:guide>
        <p15:guide id="15" pos="74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6D8"/>
    <a:srgbClr val="203864"/>
    <a:srgbClr val="F8F8F8"/>
    <a:srgbClr val="CC0000"/>
    <a:srgbClr val="E9E8E8"/>
    <a:srgbClr val="B1D599"/>
    <a:srgbClr val="E9ECF1"/>
    <a:srgbClr val="0070C0"/>
    <a:srgbClr val="345BA2"/>
    <a:srgbClr val="9A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3605" autoAdjust="0"/>
  </p:normalViewPr>
  <p:slideViewPr>
    <p:cSldViewPr snapToGrid="0">
      <p:cViewPr varScale="1">
        <p:scale>
          <a:sx n="120" d="100"/>
          <a:sy n="120" d="100"/>
        </p:scale>
        <p:origin x="816" y="176"/>
      </p:cViewPr>
      <p:guideLst>
        <p:guide orient="horz" pos="2750"/>
        <p:guide pos="416"/>
        <p:guide pos="7256"/>
        <p:guide orient="horz" pos="686"/>
        <p:guide orient="horz" pos="3929"/>
        <p:guide orient="horz" pos="3861"/>
        <p:guide pos="574"/>
        <p:guide orient="horz" pos="1344"/>
        <p:guide pos="2842"/>
        <p:guide pos="3953"/>
        <p:guide pos="6199"/>
        <p:guide orient="horz" pos="3022"/>
        <p:guide pos="1912"/>
        <p:guide pos="7129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-37351"/>
    </p:cViewPr>
  </p:sorterViewPr>
  <p:notesViewPr>
    <p:cSldViewPr snapToGrid="0">
      <p:cViewPr varScale="1">
        <p:scale>
          <a:sx n="77" d="100"/>
          <a:sy n="77" d="100"/>
        </p:scale>
        <p:origin x="33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算法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词共现矩阵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2" presStyleCnt="6"/>
      <dgm:spPr/>
    </dgm:pt>
    <dgm:pt modelId="{DDC8578E-3EED-4E1D-9166-4C9D17BBD718}" type="pres">
      <dgm:prSet presAssocID="{F9D24648-1031-4DC8-AB00-54920A1F0B5A}" presName="childText" presStyleLbl="bgAcc1" presStyleIdx="2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3" presStyleCnt="6"/>
      <dgm:spPr/>
    </dgm:pt>
    <dgm:pt modelId="{96FC764C-F7C2-F74D-8AEB-D323A394FF44}" type="pres">
      <dgm:prSet presAssocID="{87CC7554-B620-8F41-AA72-4CEE9ADD5A14}" presName="childText" presStyleLbl="bgAcc1" presStyleIdx="3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1FC39C1D-D0CE-4E0D-AAE2-15773629CC8F}" type="pres">
      <dgm:prSet presAssocID="{BA2635DF-7148-4BEE-AB74-149E2CD38C89}" presName="Name13" presStyleLbl="parChTrans1D2" presStyleIdx="5" presStyleCnt="6"/>
      <dgm:spPr/>
    </dgm:pt>
    <dgm:pt modelId="{6C309FA1-9D6E-4AEF-B0DE-CA7F3A527586}" type="pres">
      <dgm:prSet presAssocID="{D698E911-2FF9-4B3B-8907-6D1C857F8614}" presName="childText" presStyleLbl="bgAcc1" presStyleIdx="5" presStyleCnt="6" custScaleX="305817" custScaleY="260986">
        <dgm:presLayoutVars>
          <dgm:bulletEnabled val="1"/>
        </dgm:presLayoutVars>
      </dgm:prSet>
      <dgm:spPr/>
    </dgm:pt>
  </dgm:ptLst>
  <dgm:cxnLst>
    <dgm:cxn modelId="{233AEE02-ED06-754C-820E-9EDBA5D5626A}" type="presOf" srcId="{97D35EB9-23D7-4C74-8D14-A2D18D9B1C69}" destId="{512D2373-1ED6-411E-AAB1-895D348336C1}" srcOrd="0" destOrd="0" presId="urn:microsoft.com/office/officeart/2005/8/layout/hierarchy3#2"/>
    <dgm:cxn modelId="{37771013-B0D1-1445-A0E8-B47EDD238965}" type="presOf" srcId="{D788F7BF-C0E5-4CCE-88F3-DBCD1CA9B63E}" destId="{A32FAD0A-4C44-488D-A2EC-4A6B160845E0}" srcOrd="0" destOrd="0" presId="urn:microsoft.com/office/officeart/2005/8/layout/hierarchy3#2"/>
    <dgm:cxn modelId="{211A5D14-6F78-C246-BA5D-B823EC78C493}" srcId="{D788F7BF-C0E5-4CCE-88F3-DBCD1CA9B63E}" destId="{87CC7554-B620-8F41-AA72-4CEE9ADD5A14}" srcOrd="3" destOrd="0" parTransId="{FDC23266-E2BF-B64D-96E7-A083A3B76A1A}" sibTransId="{1506C868-23A8-0848-BF40-032A07C39070}"/>
    <dgm:cxn modelId="{5A3B9815-C83D-D948-9836-AC3F14B45467}" type="presOf" srcId="{BA2635DF-7148-4BEE-AB74-149E2CD38C89}" destId="{1FC39C1D-D0CE-4E0D-AAE2-15773629CC8F}" srcOrd="0" destOrd="0" presId="urn:microsoft.com/office/officeart/2005/8/layout/hierarchy3#2"/>
    <dgm:cxn modelId="{3EF1BC24-AADD-4E09-B5CD-6E9145162E5B}" srcId="{D788F7BF-C0E5-4CCE-88F3-DBCD1CA9B63E}" destId="{F9D24648-1031-4DC8-AB00-54920A1F0B5A}" srcOrd="2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0703D02A-3B6B-2D4A-97EB-B4FCADA6DF31}" type="presOf" srcId="{3F7E7FF1-BBFD-487E-8EF1-C12D1314633D}" destId="{88997F90-D3E7-43E9-A45F-282CBE581B4A}" srcOrd="0" destOrd="0" presId="urn:microsoft.com/office/officeart/2005/8/layout/hierarchy3#2"/>
    <dgm:cxn modelId="{4042732C-F7D3-4C15-BED1-642598FF3AB1}" srcId="{D788F7BF-C0E5-4CCE-88F3-DBCD1CA9B63E}" destId="{D698E911-2FF9-4B3B-8907-6D1C857F8614}" srcOrd="5" destOrd="0" parTransId="{BA2635DF-7148-4BEE-AB74-149E2CD38C89}" sibTransId="{F763AAE7-9AB4-4452-AD1E-FC50D88D235D}"/>
    <dgm:cxn modelId="{BF865C2E-B2A4-5949-8C9F-F3A7DEA7F364}" type="presOf" srcId="{F9D24648-1031-4DC8-AB00-54920A1F0B5A}" destId="{DDC8578E-3EED-4E1D-9166-4C9D17BBD718}" srcOrd="0" destOrd="0" presId="urn:microsoft.com/office/officeart/2005/8/layout/hierarchy3#2"/>
    <dgm:cxn modelId="{4E0F3164-933A-0843-B1FD-DB121D3CD23F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D5DD3486-5756-1045-8CCB-FF0F52105BBA}" type="presOf" srcId="{0DE4A1E3-05AE-475F-8F42-F79420B797A4}" destId="{774CE201-7158-4A84-94BB-7372825420EB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93AA45BC-4F34-6A49-8525-39536D455A99}" type="presOf" srcId="{6D5A9146-6664-5943-9D97-B6957A15156D}" destId="{8236CA55-C147-A94A-B623-117E12D38CA0}" srcOrd="0" destOrd="0" presId="urn:microsoft.com/office/officeart/2005/8/layout/hierarchy3#2"/>
    <dgm:cxn modelId="{7DC0EDBC-6FAB-0048-9ECC-36D926BD8049}" type="presOf" srcId="{44EA3B3A-04E7-FF47-B82D-FA83AD5B8708}" destId="{0A4A6758-6F03-C444-B809-81C06536EFE5}" srcOrd="0" destOrd="0" presId="urn:microsoft.com/office/officeart/2005/8/layout/hierarchy3#2"/>
    <dgm:cxn modelId="{AF0BC9C2-E05D-004B-8CF5-46F15CA1CC42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E4554CF-78A3-C243-A122-2FBB06DE9622}" type="presOf" srcId="{D698E911-2FF9-4B3B-8907-6D1C857F8614}" destId="{6C309FA1-9D6E-4AEF-B0DE-CA7F3A527586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0F12A9F1-2A2C-C840-8442-CB32A17D9662}" type="presOf" srcId="{87CC7554-B620-8F41-AA72-4CEE9ADD5A14}" destId="{96FC764C-F7C2-F74D-8AEB-D323A394FF44}" srcOrd="0" destOrd="0" presId="urn:microsoft.com/office/officeart/2005/8/layout/hierarchy3#2"/>
    <dgm:cxn modelId="{AA1E30F2-41E7-C34B-9D45-C9975CE51640}" type="presOf" srcId="{FDC23266-E2BF-B64D-96E7-A083A3B76A1A}" destId="{FFC84F66-A30C-0045-B44B-5D0B9EF169FC}" srcOrd="0" destOrd="0" presId="urn:microsoft.com/office/officeart/2005/8/layout/hierarchy3#2"/>
    <dgm:cxn modelId="{5BE995FD-4EA9-C542-A47B-F5FA8692BB0F}" type="presOf" srcId="{0878172A-BF31-48D1-A7B2-BA789B547BA3}" destId="{5F6DB585-E001-4F26-BF9E-82D8735C1C3E}" srcOrd="0" destOrd="0" presId="urn:microsoft.com/office/officeart/2005/8/layout/hierarchy3#2"/>
    <dgm:cxn modelId="{F1138F34-388B-EA42-BC03-50B10E4DF7F4}" type="presParOf" srcId="{1F1F93C1-D7F7-4CB2-96B4-3E3842734C71}" destId="{0F1F7FD9-E7BE-4336-B539-2C6903797A1A}" srcOrd="0" destOrd="0" presId="urn:microsoft.com/office/officeart/2005/8/layout/hierarchy3#2"/>
    <dgm:cxn modelId="{E01B0E27-D1A4-0D4D-AEBF-5E019D1B4BE1}" type="presParOf" srcId="{0F1F7FD9-E7BE-4336-B539-2C6903797A1A}" destId="{AA318796-C83F-43AE-B349-929D0FCAD34A}" srcOrd="0" destOrd="0" presId="urn:microsoft.com/office/officeart/2005/8/layout/hierarchy3#2"/>
    <dgm:cxn modelId="{41EEE1F7-41FA-6740-8973-DBD5993E2CAF}" type="presParOf" srcId="{AA318796-C83F-43AE-B349-929D0FCAD34A}" destId="{A32FAD0A-4C44-488D-A2EC-4A6B160845E0}" srcOrd="0" destOrd="0" presId="urn:microsoft.com/office/officeart/2005/8/layout/hierarchy3#2"/>
    <dgm:cxn modelId="{E05AC5B7-24A9-E24F-98DB-C33B1DE51FD9}" type="presParOf" srcId="{AA318796-C83F-43AE-B349-929D0FCAD34A}" destId="{BDA2B11B-88E8-4177-8B99-E04277FFDC6B}" srcOrd="1" destOrd="0" presId="urn:microsoft.com/office/officeart/2005/8/layout/hierarchy3#2"/>
    <dgm:cxn modelId="{CBB59E15-09F3-9548-867E-FC35388FA01A}" type="presParOf" srcId="{0F1F7FD9-E7BE-4336-B539-2C6903797A1A}" destId="{7996A81B-7B36-4217-9450-88254C00426F}" srcOrd="1" destOrd="0" presId="urn:microsoft.com/office/officeart/2005/8/layout/hierarchy3#2"/>
    <dgm:cxn modelId="{D68641C0-0180-C647-BE37-11194D330DBA}" type="presParOf" srcId="{7996A81B-7B36-4217-9450-88254C00426F}" destId="{88997F90-D3E7-43E9-A45F-282CBE581B4A}" srcOrd="0" destOrd="0" presId="urn:microsoft.com/office/officeart/2005/8/layout/hierarchy3#2"/>
    <dgm:cxn modelId="{81EC7BFD-F102-E944-9E02-93D1C4180B55}" type="presParOf" srcId="{7996A81B-7B36-4217-9450-88254C00426F}" destId="{5F6DB585-E001-4F26-BF9E-82D8735C1C3E}" srcOrd="1" destOrd="0" presId="urn:microsoft.com/office/officeart/2005/8/layout/hierarchy3#2"/>
    <dgm:cxn modelId="{9E185676-BBDD-8249-A45D-3116B877BA3C}" type="presParOf" srcId="{7996A81B-7B36-4217-9450-88254C00426F}" destId="{65D3447C-4584-489A-B785-D9E2C430E7B5}" srcOrd="2" destOrd="0" presId="urn:microsoft.com/office/officeart/2005/8/layout/hierarchy3#2"/>
    <dgm:cxn modelId="{73F4E26E-D144-0B49-83ED-2FC2F6384215}" type="presParOf" srcId="{7996A81B-7B36-4217-9450-88254C00426F}" destId="{774CE201-7158-4A84-94BB-7372825420EB}" srcOrd="3" destOrd="0" presId="urn:microsoft.com/office/officeart/2005/8/layout/hierarchy3#2"/>
    <dgm:cxn modelId="{A26BB201-AEA3-0844-AAB5-FF9366FFE025}" type="presParOf" srcId="{7996A81B-7B36-4217-9450-88254C00426F}" destId="{512D2373-1ED6-411E-AAB1-895D348336C1}" srcOrd="4" destOrd="0" presId="urn:microsoft.com/office/officeart/2005/8/layout/hierarchy3#2"/>
    <dgm:cxn modelId="{44E6E9A7-7188-124A-A5BF-C8460973B48A}" type="presParOf" srcId="{7996A81B-7B36-4217-9450-88254C00426F}" destId="{DDC8578E-3EED-4E1D-9166-4C9D17BBD718}" srcOrd="5" destOrd="0" presId="urn:microsoft.com/office/officeart/2005/8/layout/hierarchy3#2"/>
    <dgm:cxn modelId="{6103A7C3-CE66-724D-A477-089AD980E730}" type="presParOf" srcId="{7996A81B-7B36-4217-9450-88254C00426F}" destId="{FFC84F66-A30C-0045-B44B-5D0B9EF169FC}" srcOrd="6" destOrd="0" presId="urn:microsoft.com/office/officeart/2005/8/layout/hierarchy3#2"/>
    <dgm:cxn modelId="{333139CF-BB0B-7F4E-A5B7-B1C3978EB282}" type="presParOf" srcId="{7996A81B-7B36-4217-9450-88254C00426F}" destId="{96FC764C-F7C2-F74D-8AEB-D323A394FF44}" srcOrd="7" destOrd="0" presId="urn:microsoft.com/office/officeart/2005/8/layout/hierarchy3#2"/>
    <dgm:cxn modelId="{4C940215-95A3-B24D-B27C-165B04B96995}" type="presParOf" srcId="{7996A81B-7B36-4217-9450-88254C00426F}" destId="{8236CA55-C147-A94A-B623-117E12D38CA0}" srcOrd="8" destOrd="0" presId="urn:microsoft.com/office/officeart/2005/8/layout/hierarchy3#2"/>
    <dgm:cxn modelId="{BF4AAE34-9BDA-5E45-A60B-C529C4F13A61}" type="presParOf" srcId="{7996A81B-7B36-4217-9450-88254C00426F}" destId="{0A4A6758-6F03-C444-B809-81C06536EFE5}" srcOrd="9" destOrd="0" presId="urn:microsoft.com/office/officeart/2005/8/layout/hierarchy3#2"/>
    <dgm:cxn modelId="{C59BBD4E-73D9-5144-94F2-224C482486B8}" type="presParOf" srcId="{7996A81B-7B36-4217-9450-88254C00426F}" destId="{1FC39C1D-D0CE-4E0D-AAE2-15773629CC8F}" srcOrd="10" destOrd="0" presId="urn:microsoft.com/office/officeart/2005/8/layout/hierarchy3#2"/>
    <dgm:cxn modelId="{F31BAF05-DE58-3244-B98A-CCEA4976900F}" type="presParOf" srcId="{7996A81B-7B36-4217-9450-88254C00426F}" destId="{6C309FA1-9D6E-4AEF-B0DE-CA7F3A527586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DB42C65-CEDC-0840-8E54-914067D83509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B0C2895B-C098-354C-8F3B-52EBFF49145C}">
      <dgm:prSet custT="1"/>
      <dgm:spPr/>
      <dgm:t>
        <a:bodyPr/>
        <a:lstStyle/>
        <a:p>
          <a:r>
            <a:rPr lang="zh-CN" altLang="en-US" sz="1400" dirty="0">
              <a:latin typeface="+mn-ea"/>
              <a:ea typeface="+mn-ea"/>
            </a:rPr>
            <a:t>维度表达</a:t>
          </a:r>
        </a:p>
      </dgm:t>
    </dgm:pt>
    <dgm:pt modelId="{265FAEE4-E823-0C4D-A031-687C34F1E82F}" type="parTrans" cxnId="{9D20AB56-B959-F148-B98B-A56E4E6DACE9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D2A768EE-3092-B644-B241-8BC9525B5231}" type="sibTrans" cxnId="{9D20AB56-B959-F148-B98B-A56E4E6DACE9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5A57175D-0D1C-2648-80FB-490251C7774B}">
      <dgm:prSet custT="1"/>
      <dgm:spPr/>
      <dgm:t>
        <a:bodyPr/>
        <a:lstStyle/>
        <a:p>
          <a:r>
            <a:rPr lang="zh-CN" sz="1400" b="1" dirty="0">
              <a:latin typeface="+mn-ea"/>
              <a:ea typeface="+mn-ea"/>
            </a:rPr>
            <a:t>词袋模型</a:t>
          </a:r>
          <a:r>
            <a:rPr lang="zh-CN" sz="1400" dirty="0">
              <a:latin typeface="+mn-ea"/>
              <a:ea typeface="+mn-ea"/>
            </a:rPr>
            <a:t>：将文档表示为词频向量</a:t>
          </a:r>
        </a:p>
      </dgm:t>
    </dgm:pt>
    <dgm:pt modelId="{E1252E04-7D0E-B149-8311-B281E8E257F7}" type="parTrans" cxnId="{586BD1AB-9F36-E846-87C4-DB7109BA6F50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39A9EBC2-77BA-FA4A-9C6D-CBA0A8F39731}" type="sibTrans" cxnId="{586BD1AB-9F36-E846-87C4-DB7109BA6F50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2A1708A1-E751-B247-B8AB-A14B6DF7AB73}">
      <dgm:prSet custT="1"/>
      <dgm:spPr/>
      <dgm:t>
        <a:bodyPr/>
        <a:lstStyle/>
        <a:p>
          <a:r>
            <a:rPr lang="zh-CN" altLang="en-US" sz="1400" dirty="0">
              <a:latin typeface="+mn-ea"/>
              <a:ea typeface="+mn-ea"/>
            </a:rPr>
            <a:t>信息捕捉</a:t>
          </a:r>
        </a:p>
      </dgm:t>
    </dgm:pt>
    <dgm:pt modelId="{A29593F9-99CF-C24B-9E52-CAA65BDA05AE}" type="parTrans" cxnId="{F858BAAB-427F-B84D-89A3-FEFC2511C076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6D4622D3-6F53-FF4D-9B07-EB96E0A692D7}" type="sibTrans" cxnId="{F858BAAB-427F-B84D-89A3-FEFC2511C076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7BE6E8F2-DE46-924F-9B20-BAC66F85A04E}">
      <dgm:prSet custT="1"/>
      <dgm:spPr/>
      <dgm:t>
        <a:bodyPr/>
        <a:lstStyle/>
        <a:p>
          <a:r>
            <a:rPr lang="zh-CN" sz="1400" b="1" dirty="0">
              <a:latin typeface="+mn-ea"/>
              <a:ea typeface="+mn-ea"/>
            </a:rPr>
            <a:t>词袋模型</a:t>
          </a:r>
          <a:r>
            <a:rPr lang="zh-CN" sz="1400" dirty="0">
              <a:latin typeface="+mn-ea"/>
              <a:ea typeface="+mn-ea"/>
            </a:rPr>
            <a:t>：只关注</a:t>
          </a:r>
          <a:r>
            <a:rPr lang="en-US" sz="1400" dirty="0">
              <a:latin typeface="+mn-ea"/>
              <a:ea typeface="+mn-ea"/>
            </a:rPr>
            <a:t>“</a:t>
          </a:r>
          <a:r>
            <a:rPr lang="zh-CN" sz="1400" dirty="0">
              <a:latin typeface="+mn-ea"/>
              <a:ea typeface="+mn-ea"/>
            </a:rPr>
            <a:t>量</a:t>
          </a:r>
          <a:r>
            <a:rPr lang="en-US" sz="1400" dirty="0">
              <a:latin typeface="+mn-ea"/>
              <a:ea typeface="+mn-ea"/>
            </a:rPr>
            <a:t>”</a:t>
          </a:r>
          <a:r>
            <a:rPr lang="zh-CN" altLang="en-US" sz="1400" dirty="0">
              <a:latin typeface="+mn-ea"/>
              <a:ea typeface="+mn-ea"/>
            </a:rPr>
            <a:t>（</a:t>
          </a:r>
          <a:r>
            <a:rPr lang="zh-CN" sz="1400" dirty="0">
              <a:latin typeface="+mn-ea"/>
              <a:ea typeface="+mn-ea"/>
            </a:rPr>
            <a:t>词出现了多少次</a:t>
          </a:r>
          <a:r>
            <a:rPr lang="zh-CN" altLang="en-US" sz="1400" dirty="0">
              <a:latin typeface="+mn-ea"/>
              <a:ea typeface="+mn-ea"/>
            </a:rPr>
            <a:t>）</a:t>
          </a:r>
          <a:endParaRPr lang="zh-CN" sz="1400" dirty="0">
            <a:latin typeface="+mn-ea"/>
            <a:ea typeface="+mn-ea"/>
          </a:endParaRPr>
        </a:p>
      </dgm:t>
    </dgm:pt>
    <dgm:pt modelId="{853A5004-70ED-6842-9BFF-59E8CE43BA71}" type="parTrans" cxnId="{4668DA26-E685-8D40-AF9C-F0BF1E6513C2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12F28B53-C125-A745-BE80-15BDCCA6CE82}" type="sibTrans" cxnId="{4668DA26-E685-8D40-AF9C-F0BF1E6513C2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02CD094B-85D1-EF41-84BF-9A1194861757}">
      <dgm:prSet custT="1"/>
      <dgm:spPr/>
      <dgm:t>
        <a:bodyPr/>
        <a:lstStyle/>
        <a:p>
          <a:r>
            <a:rPr lang="en-US" sz="1400" b="1" dirty="0">
              <a:latin typeface="+mn-ea"/>
              <a:ea typeface="+mn-ea"/>
            </a:rPr>
            <a:t>TF-IDF</a:t>
          </a:r>
          <a:r>
            <a:rPr lang="zh-CN" altLang="en-US" sz="1400" b="1" dirty="0">
              <a:latin typeface="+mn-ea"/>
              <a:ea typeface="+mn-ea"/>
            </a:rPr>
            <a:t> </a:t>
          </a:r>
          <a:r>
            <a:rPr lang="en-US" sz="1400" b="1" dirty="0" err="1">
              <a:latin typeface="+mn-ea"/>
              <a:ea typeface="+mn-ea"/>
            </a:rPr>
            <a:t>算法</a:t>
          </a:r>
          <a:r>
            <a:rPr lang="zh-CN" sz="1400" dirty="0">
              <a:latin typeface="+mn-ea"/>
              <a:ea typeface="+mn-ea"/>
            </a:rPr>
            <a:t>：同时关注</a:t>
          </a:r>
          <a:r>
            <a:rPr lang="en-US" sz="1400" dirty="0">
              <a:latin typeface="+mn-ea"/>
              <a:ea typeface="+mn-ea"/>
            </a:rPr>
            <a:t>“</a:t>
          </a:r>
          <a:r>
            <a:rPr lang="zh-CN" sz="1400" dirty="0">
              <a:latin typeface="+mn-ea"/>
              <a:ea typeface="+mn-ea"/>
            </a:rPr>
            <a:t>量</a:t>
          </a:r>
          <a:r>
            <a:rPr lang="en-US" sz="1400" dirty="0">
              <a:latin typeface="+mn-ea"/>
              <a:ea typeface="+mn-ea"/>
            </a:rPr>
            <a:t>”</a:t>
          </a:r>
          <a:r>
            <a:rPr lang="zh-CN" sz="1400" dirty="0">
              <a:latin typeface="+mn-ea"/>
              <a:ea typeface="+mn-ea"/>
            </a:rPr>
            <a:t>和</a:t>
          </a:r>
          <a:r>
            <a:rPr lang="en-US" sz="1400" dirty="0">
              <a:latin typeface="+mn-ea"/>
              <a:ea typeface="+mn-ea"/>
            </a:rPr>
            <a:t>“</a:t>
          </a:r>
          <a:r>
            <a:rPr lang="zh-CN" sz="1400" dirty="0">
              <a:latin typeface="+mn-ea"/>
              <a:ea typeface="+mn-ea"/>
            </a:rPr>
            <a:t>质</a:t>
          </a:r>
          <a:r>
            <a:rPr lang="en-US" sz="1400" dirty="0">
              <a:latin typeface="+mn-ea"/>
              <a:ea typeface="+mn-ea"/>
            </a:rPr>
            <a:t>”</a:t>
          </a:r>
          <a:r>
            <a:rPr lang="zh-CN" altLang="en-US" sz="1400" dirty="0">
              <a:latin typeface="+mn-ea"/>
              <a:ea typeface="+mn-ea"/>
            </a:rPr>
            <a:t>（</a:t>
          </a:r>
          <a:r>
            <a:rPr lang="zh-CN" sz="1400" dirty="0">
              <a:latin typeface="+mn-ea"/>
              <a:ea typeface="+mn-ea"/>
            </a:rPr>
            <a:t>词的独特性</a:t>
          </a:r>
          <a:r>
            <a:rPr lang="zh-CN" altLang="en-US" sz="1400" dirty="0">
              <a:latin typeface="+mn-ea"/>
              <a:ea typeface="+mn-ea"/>
            </a:rPr>
            <a:t>）</a:t>
          </a:r>
          <a:endParaRPr lang="zh-CN" sz="1400" dirty="0">
            <a:latin typeface="+mn-ea"/>
            <a:ea typeface="+mn-ea"/>
          </a:endParaRPr>
        </a:p>
      </dgm:t>
    </dgm:pt>
    <dgm:pt modelId="{62F089B5-AEFE-6545-A846-20CDC13CC224}" type="parTrans" cxnId="{67B9FEC4-AE8A-244A-B266-1859F4E01AEA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0CE52CCD-A561-CA4B-A3F9-299CB3CC33F9}" type="sibTrans" cxnId="{67B9FEC4-AE8A-244A-B266-1859F4E01AEA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E531933C-500E-B743-99DD-675EF01B275F}">
      <dgm:prSet custT="1"/>
      <dgm:spPr/>
      <dgm:t>
        <a:bodyPr/>
        <a:lstStyle/>
        <a:p>
          <a:r>
            <a:rPr lang="en-US" sz="1400" b="1" dirty="0">
              <a:latin typeface="+mn-ea"/>
              <a:ea typeface="+mn-ea"/>
            </a:rPr>
            <a:t>TF-IDF</a:t>
          </a:r>
          <a:r>
            <a:rPr lang="zh-CN" altLang="en-US" sz="1400" b="1" dirty="0">
              <a:latin typeface="+mn-ea"/>
              <a:ea typeface="+mn-ea"/>
            </a:rPr>
            <a:t> 算法</a:t>
          </a:r>
          <a:r>
            <a:rPr lang="zh-CN" sz="1400" dirty="0">
              <a:latin typeface="+mn-ea"/>
              <a:ea typeface="+mn-ea"/>
            </a:rPr>
            <a:t>：同样是向量，但每个维度都经过了重要性加权</a:t>
          </a:r>
        </a:p>
      </dgm:t>
    </dgm:pt>
    <dgm:pt modelId="{E3D004B4-F12D-A343-B98A-003E0AEE34F5}" type="sibTrans" cxnId="{FFBDD1CD-EE10-7845-8B46-3B52754F1DC0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D994A089-AAF4-694F-A0E7-08C11DD3460F}" type="parTrans" cxnId="{FFBDD1CD-EE10-7845-8B46-3B52754F1DC0}">
      <dgm:prSet/>
      <dgm:spPr/>
      <dgm:t>
        <a:bodyPr/>
        <a:lstStyle/>
        <a:p>
          <a:endParaRPr lang="zh-CN" altLang="en-US" sz="1400">
            <a:latin typeface="+mn-ea"/>
            <a:ea typeface="+mn-ea"/>
          </a:endParaRPr>
        </a:p>
      </dgm:t>
    </dgm:pt>
    <dgm:pt modelId="{2A0AD2EC-0027-304E-AF6C-C32336708E7D}" type="pres">
      <dgm:prSet presAssocID="{7DB42C65-CEDC-0840-8E54-914067D83509}" presName="Name0" presStyleCnt="0">
        <dgm:presLayoutVars>
          <dgm:dir/>
          <dgm:animLvl val="lvl"/>
          <dgm:resizeHandles val="exact"/>
        </dgm:presLayoutVars>
      </dgm:prSet>
      <dgm:spPr/>
    </dgm:pt>
    <dgm:pt modelId="{14A5A45F-C93C-DA48-AFFB-B561E32426F6}" type="pres">
      <dgm:prSet presAssocID="{B0C2895B-C098-354C-8F3B-52EBFF49145C}" presName="composite" presStyleCnt="0"/>
      <dgm:spPr/>
    </dgm:pt>
    <dgm:pt modelId="{39BEC81C-DC67-4748-88B1-6C0F5A29B52B}" type="pres">
      <dgm:prSet presAssocID="{B0C2895B-C098-354C-8F3B-52EBFF49145C}" presName="parTx" presStyleLbl="alignNode1" presStyleIdx="0" presStyleCnt="2" custLinFactNeighborX="-955" custLinFactNeighborY="-42040">
        <dgm:presLayoutVars>
          <dgm:chMax val="0"/>
          <dgm:chPref val="0"/>
          <dgm:bulletEnabled val="1"/>
        </dgm:presLayoutVars>
      </dgm:prSet>
      <dgm:spPr/>
    </dgm:pt>
    <dgm:pt modelId="{8C29CA30-293E-C041-BA4A-F41EC62EFA71}" type="pres">
      <dgm:prSet presAssocID="{B0C2895B-C098-354C-8F3B-52EBFF49145C}" presName="desTx" presStyleLbl="alignAccFollowNode1" presStyleIdx="0" presStyleCnt="2">
        <dgm:presLayoutVars>
          <dgm:bulletEnabled val="1"/>
        </dgm:presLayoutVars>
      </dgm:prSet>
      <dgm:spPr/>
    </dgm:pt>
    <dgm:pt modelId="{A0FC127C-ADE2-A94A-9CF0-FA2BF9FCCAA3}" type="pres">
      <dgm:prSet presAssocID="{D2A768EE-3092-B644-B241-8BC9525B5231}" presName="space" presStyleCnt="0"/>
      <dgm:spPr/>
    </dgm:pt>
    <dgm:pt modelId="{F0FE3A3B-1541-7E43-B756-FA48D05224A6}" type="pres">
      <dgm:prSet presAssocID="{2A1708A1-E751-B247-B8AB-A14B6DF7AB73}" presName="composite" presStyleCnt="0"/>
      <dgm:spPr/>
    </dgm:pt>
    <dgm:pt modelId="{8539B354-690C-DF40-8582-D17425540A76}" type="pres">
      <dgm:prSet presAssocID="{2A1708A1-E751-B247-B8AB-A14B6DF7AB73}" presName="parTx" presStyleLbl="alignNode1" presStyleIdx="1" presStyleCnt="2" custLinFactNeighborX="2297" custLinFactNeighborY="-52539">
        <dgm:presLayoutVars>
          <dgm:chMax val="0"/>
          <dgm:chPref val="0"/>
          <dgm:bulletEnabled val="1"/>
        </dgm:presLayoutVars>
      </dgm:prSet>
      <dgm:spPr/>
    </dgm:pt>
    <dgm:pt modelId="{F8E225A6-E05C-DC4D-A5A3-79713D7E7F4D}" type="pres">
      <dgm:prSet presAssocID="{2A1708A1-E751-B247-B8AB-A14B6DF7AB7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4AF8316-905E-0D41-962B-948D3C17E1FC}" type="presOf" srcId="{2A1708A1-E751-B247-B8AB-A14B6DF7AB73}" destId="{8539B354-690C-DF40-8582-D17425540A76}" srcOrd="0" destOrd="0" presId="urn:microsoft.com/office/officeart/2005/8/layout/hList1"/>
    <dgm:cxn modelId="{4668DA26-E685-8D40-AF9C-F0BF1E6513C2}" srcId="{2A1708A1-E751-B247-B8AB-A14B6DF7AB73}" destId="{7BE6E8F2-DE46-924F-9B20-BAC66F85A04E}" srcOrd="0" destOrd="0" parTransId="{853A5004-70ED-6842-9BFF-59E8CE43BA71}" sibTransId="{12F28B53-C125-A745-BE80-15BDCCA6CE82}"/>
    <dgm:cxn modelId="{28F1DD43-51BC-314D-9F3D-5E889AF190C2}" type="presOf" srcId="{E531933C-500E-B743-99DD-675EF01B275F}" destId="{8C29CA30-293E-C041-BA4A-F41EC62EFA71}" srcOrd="0" destOrd="1" presId="urn:microsoft.com/office/officeart/2005/8/layout/hList1"/>
    <dgm:cxn modelId="{9D20AB56-B959-F148-B98B-A56E4E6DACE9}" srcId="{7DB42C65-CEDC-0840-8E54-914067D83509}" destId="{B0C2895B-C098-354C-8F3B-52EBFF49145C}" srcOrd="0" destOrd="0" parTransId="{265FAEE4-E823-0C4D-A031-687C34F1E82F}" sibTransId="{D2A768EE-3092-B644-B241-8BC9525B5231}"/>
    <dgm:cxn modelId="{79F5A190-AA7D-F54C-9CBB-ECA2D399FB84}" type="presOf" srcId="{B0C2895B-C098-354C-8F3B-52EBFF49145C}" destId="{39BEC81C-DC67-4748-88B1-6C0F5A29B52B}" srcOrd="0" destOrd="0" presId="urn:microsoft.com/office/officeart/2005/8/layout/hList1"/>
    <dgm:cxn modelId="{F858BAAB-427F-B84D-89A3-FEFC2511C076}" srcId="{7DB42C65-CEDC-0840-8E54-914067D83509}" destId="{2A1708A1-E751-B247-B8AB-A14B6DF7AB73}" srcOrd="1" destOrd="0" parTransId="{A29593F9-99CF-C24B-9E52-CAA65BDA05AE}" sibTransId="{6D4622D3-6F53-FF4D-9B07-EB96E0A692D7}"/>
    <dgm:cxn modelId="{586BD1AB-9F36-E846-87C4-DB7109BA6F50}" srcId="{B0C2895B-C098-354C-8F3B-52EBFF49145C}" destId="{5A57175D-0D1C-2648-80FB-490251C7774B}" srcOrd="0" destOrd="0" parTransId="{E1252E04-7D0E-B149-8311-B281E8E257F7}" sibTransId="{39A9EBC2-77BA-FA4A-9C6D-CBA0A8F39731}"/>
    <dgm:cxn modelId="{67B9FEC4-AE8A-244A-B266-1859F4E01AEA}" srcId="{2A1708A1-E751-B247-B8AB-A14B6DF7AB73}" destId="{02CD094B-85D1-EF41-84BF-9A1194861757}" srcOrd="1" destOrd="0" parTransId="{62F089B5-AEFE-6545-A846-20CDC13CC224}" sibTransId="{0CE52CCD-A561-CA4B-A3F9-299CB3CC33F9}"/>
    <dgm:cxn modelId="{FFBDD1CD-EE10-7845-8B46-3B52754F1DC0}" srcId="{B0C2895B-C098-354C-8F3B-52EBFF49145C}" destId="{E531933C-500E-B743-99DD-675EF01B275F}" srcOrd="1" destOrd="0" parTransId="{D994A089-AAF4-694F-A0E7-08C11DD3460F}" sibTransId="{E3D004B4-F12D-A343-B98A-003E0AEE34F5}"/>
    <dgm:cxn modelId="{2F0D59D0-11E5-044D-BAF6-52E605828C75}" type="presOf" srcId="{02CD094B-85D1-EF41-84BF-9A1194861757}" destId="{F8E225A6-E05C-DC4D-A5A3-79713D7E7F4D}" srcOrd="0" destOrd="1" presId="urn:microsoft.com/office/officeart/2005/8/layout/hList1"/>
    <dgm:cxn modelId="{F28EB2D0-A674-1A4F-8B89-8C4ADF9C01D1}" type="presOf" srcId="{5A57175D-0D1C-2648-80FB-490251C7774B}" destId="{8C29CA30-293E-C041-BA4A-F41EC62EFA71}" srcOrd="0" destOrd="0" presId="urn:microsoft.com/office/officeart/2005/8/layout/hList1"/>
    <dgm:cxn modelId="{5F690DEC-B72A-9B4E-AA58-522CC2906701}" type="presOf" srcId="{7DB42C65-CEDC-0840-8E54-914067D83509}" destId="{2A0AD2EC-0027-304E-AF6C-C32336708E7D}" srcOrd="0" destOrd="0" presId="urn:microsoft.com/office/officeart/2005/8/layout/hList1"/>
    <dgm:cxn modelId="{C1DE16EC-8172-384E-A16A-D00C849E4417}" type="presOf" srcId="{7BE6E8F2-DE46-924F-9B20-BAC66F85A04E}" destId="{F8E225A6-E05C-DC4D-A5A3-79713D7E7F4D}" srcOrd="0" destOrd="0" presId="urn:microsoft.com/office/officeart/2005/8/layout/hList1"/>
    <dgm:cxn modelId="{62008066-323C-0448-BD8D-FE0498659022}" type="presParOf" srcId="{2A0AD2EC-0027-304E-AF6C-C32336708E7D}" destId="{14A5A45F-C93C-DA48-AFFB-B561E32426F6}" srcOrd="0" destOrd="0" presId="urn:microsoft.com/office/officeart/2005/8/layout/hList1"/>
    <dgm:cxn modelId="{27D095DC-DB42-0C48-8EF4-FBE5C35F3CF6}" type="presParOf" srcId="{14A5A45F-C93C-DA48-AFFB-B561E32426F6}" destId="{39BEC81C-DC67-4748-88B1-6C0F5A29B52B}" srcOrd="0" destOrd="0" presId="urn:microsoft.com/office/officeart/2005/8/layout/hList1"/>
    <dgm:cxn modelId="{1BD97386-479A-0848-B34C-4C2D436BB3B8}" type="presParOf" srcId="{14A5A45F-C93C-DA48-AFFB-B561E32426F6}" destId="{8C29CA30-293E-C041-BA4A-F41EC62EFA71}" srcOrd="1" destOrd="0" presId="urn:microsoft.com/office/officeart/2005/8/layout/hList1"/>
    <dgm:cxn modelId="{AE958299-37DF-894A-8487-CD5230BE96AD}" type="presParOf" srcId="{2A0AD2EC-0027-304E-AF6C-C32336708E7D}" destId="{A0FC127C-ADE2-A94A-9CF0-FA2BF9FCCAA3}" srcOrd="1" destOrd="0" presId="urn:microsoft.com/office/officeart/2005/8/layout/hList1"/>
    <dgm:cxn modelId="{CFA9FF3F-5285-D443-92C8-53A89E9E4218}" type="presParOf" srcId="{2A0AD2EC-0027-304E-AF6C-C32336708E7D}" destId="{F0FE3A3B-1541-7E43-B756-FA48D05224A6}" srcOrd="2" destOrd="0" presId="urn:microsoft.com/office/officeart/2005/8/layout/hList1"/>
    <dgm:cxn modelId="{BFFCC218-1E0F-1A4F-9047-E85AD4CC6FCD}" type="presParOf" srcId="{F0FE3A3B-1541-7E43-B756-FA48D05224A6}" destId="{8539B354-690C-DF40-8582-D17425540A76}" srcOrd="0" destOrd="0" presId="urn:microsoft.com/office/officeart/2005/8/layout/hList1"/>
    <dgm:cxn modelId="{C6E2F2BD-5273-304B-A59E-B656D5FD74E7}" type="presParOf" srcId="{F0FE3A3B-1541-7E43-B756-FA48D05224A6}" destId="{F8E225A6-E05C-DC4D-A5A3-79713D7E7F4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0C0BDD3-2242-2C4D-8B7F-63492A17707E}" type="doc">
      <dgm:prSet loTypeId="urn:microsoft.com/office/officeart/2005/8/layout/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3EC990A-7C8A-CF46-960C-29E7DD2A5294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分词</a:t>
          </a:r>
          <a:r>
            <a:rPr lang="zh-CN" b="1" dirty="0"/>
            <a:t>的基本概念</a:t>
          </a:r>
          <a:endParaRPr lang="zh-CN" dirty="0"/>
        </a:p>
      </dgm:t>
    </dgm:pt>
    <dgm:pt modelId="{AAAD5084-395C-9840-8F60-59C4BDC2F0B3}" type="parTrans" cxnId="{2F5998D5-89E0-6E4A-9149-A3D98394A503}">
      <dgm:prSet/>
      <dgm:spPr/>
      <dgm:t>
        <a:bodyPr/>
        <a:lstStyle/>
        <a:p>
          <a:endParaRPr lang="zh-CN" altLang="en-US"/>
        </a:p>
      </dgm:t>
    </dgm:pt>
    <dgm:pt modelId="{98C66BFD-CE5F-8E4E-B35B-7A79EF66745B}" type="sibTrans" cxnId="{2F5998D5-89E0-6E4A-9149-A3D98394A503}">
      <dgm:prSet/>
      <dgm:spPr/>
      <dgm:t>
        <a:bodyPr/>
        <a:lstStyle/>
        <a:p>
          <a:endParaRPr lang="zh-CN" altLang="en-US"/>
        </a:p>
      </dgm:t>
    </dgm:pt>
    <dgm:pt modelId="{B3AA566B-6EE4-1644-8558-E648B268FE22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词袋模型的基本概念与应用</a:t>
          </a:r>
          <a:endParaRPr lang="zh-CN" dirty="0"/>
        </a:p>
      </dgm:t>
    </dgm:pt>
    <dgm:pt modelId="{31D291CF-103E-C942-9F1D-400E5469A0F7}" type="parTrans" cxnId="{2CFE14E6-A756-0649-BF91-3521655B31B5}">
      <dgm:prSet/>
      <dgm:spPr/>
      <dgm:t>
        <a:bodyPr/>
        <a:lstStyle/>
        <a:p>
          <a:endParaRPr lang="zh-CN" altLang="en-US"/>
        </a:p>
      </dgm:t>
    </dgm:pt>
    <dgm:pt modelId="{5780D96E-F545-8146-A1BE-9334AE6E07F5}" type="sibTrans" cxnId="{2CFE14E6-A756-0649-BF91-3521655B31B5}">
      <dgm:prSet/>
      <dgm:spPr/>
      <dgm:t>
        <a:bodyPr/>
        <a:lstStyle/>
        <a:p>
          <a:endParaRPr lang="zh-CN" altLang="en-US"/>
        </a:p>
      </dgm:t>
    </dgm:pt>
    <dgm:pt modelId="{1027EBB0-613E-A148-B860-D2BC9E501860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 </a:t>
          </a:r>
          <a:r>
            <a:rPr lang="en-US" altLang="zh-CN" b="1" dirty="0"/>
            <a:t>N-Gram</a:t>
          </a:r>
          <a:r>
            <a:rPr lang="zh-CN" altLang="en-US" b="1" dirty="0"/>
            <a:t> 语言模型的基本概念与应用</a:t>
          </a:r>
          <a:endParaRPr lang="zh-CN" dirty="0"/>
        </a:p>
      </dgm:t>
    </dgm:pt>
    <dgm:pt modelId="{ED6EE048-0196-AE40-A6D0-79F622A4A434}" type="parTrans" cxnId="{D9AD8A2E-E207-7F49-B246-F7D447B89C90}">
      <dgm:prSet/>
      <dgm:spPr/>
      <dgm:t>
        <a:bodyPr/>
        <a:lstStyle/>
        <a:p>
          <a:endParaRPr lang="zh-CN" altLang="en-US"/>
        </a:p>
      </dgm:t>
    </dgm:pt>
    <dgm:pt modelId="{1013C84E-EA92-8E4C-87E9-1789A93862BE}" type="sibTrans" cxnId="{D9AD8A2E-E207-7F49-B246-F7D447B89C90}">
      <dgm:prSet/>
      <dgm:spPr/>
      <dgm:t>
        <a:bodyPr/>
        <a:lstStyle/>
        <a:p>
          <a:endParaRPr lang="zh-CN" altLang="en-US"/>
        </a:p>
      </dgm:t>
    </dgm:pt>
    <dgm:pt modelId="{C06A3861-B150-6742-A3FC-B5B46498A36A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 </a:t>
          </a:r>
          <a:r>
            <a:rPr lang="en-US" altLang="zh-CN" b="1" dirty="0"/>
            <a:t>TF-IDF </a:t>
          </a:r>
          <a:r>
            <a:rPr lang="zh-CN" altLang="en-US" b="1" dirty="0"/>
            <a:t>算法的基本概念与应用</a:t>
          </a:r>
          <a:endParaRPr lang="zh-CN" dirty="0"/>
        </a:p>
      </dgm:t>
    </dgm:pt>
    <dgm:pt modelId="{96B1CD97-DCC8-4240-B143-AD5FEEB1D6C4}" type="parTrans" cxnId="{0868EF59-8529-A84F-8B9E-BEABE31FBA67}">
      <dgm:prSet/>
      <dgm:spPr/>
      <dgm:t>
        <a:bodyPr/>
        <a:lstStyle/>
        <a:p>
          <a:endParaRPr lang="zh-CN" altLang="en-US"/>
        </a:p>
      </dgm:t>
    </dgm:pt>
    <dgm:pt modelId="{6BF3C833-A399-E144-AB13-865A3754C1D5}" type="sibTrans" cxnId="{0868EF59-8529-A84F-8B9E-BEABE31FBA67}">
      <dgm:prSet/>
      <dgm:spPr/>
      <dgm:t>
        <a:bodyPr/>
        <a:lstStyle/>
        <a:p>
          <a:endParaRPr lang="zh-CN" altLang="en-US"/>
        </a:p>
      </dgm:t>
    </dgm:pt>
    <dgm:pt modelId="{E4EBAF12-3954-9B45-AD39-1B0BE00E3D8A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潜在语义分析模型的基本概念与应用</a:t>
          </a:r>
          <a:endParaRPr lang="zh-CN" dirty="0"/>
        </a:p>
      </dgm:t>
    </dgm:pt>
    <dgm:pt modelId="{ABCF48A3-C55D-2445-8A12-6649FA8A2669}" type="parTrans" cxnId="{79E01915-5B8D-4F44-939F-B5A1DE49E3EF}">
      <dgm:prSet/>
      <dgm:spPr/>
      <dgm:t>
        <a:bodyPr/>
        <a:lstStyle/>
        <a:p>
          <a:endParaRPr lang="zh-CN" altLang="en-US"/>
        </a:p>
      </dgm:t>
    </dgm:pt>
    <dgm:pt modelId="{51558A49-64A1-914E-AC06-62028F0A3320}" type="sibTrans" cxnId="{79E01915-5B8D-4F44-939F-B5A1DE49E3EF}">
      <dgm:prSet/>
      <dgm:spPr/>
      <dgm:t>
        <a:bodyPr/>
        <a:lstStyle/>
        <a:p>
          <a:endParaRPr lang="zh-CN" altLang="en-US"/>
        </a:p>
      </dgm:t>
    </dgm:pt>
    <dgm:pt modelId="{C94F87A4-906E-2145-A44E-155A401AB4D4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词共现算法的核心思想与应用</a:t>
          </a:r>
          <a:endParaRPr lang="zh-CN" dirty="0"/>
        </a:p>
      </dgm:t>
    </dgm:pt>
    <dgm:pt modelId="{58609263-CB96-6F43-A5D6-87E8ED742046}" type="parTrans" cxnId="{1EC98661-142C-8241-8655-983AE29E0C51}">
      <dgm:prSet/>
      <dgm:spPr/>
      <dgm:t>
        <a:bodyPr/>
        <a:lstStyle/>
        <a:p>
          <a:endParaRPr lang="zh-CN" altLang="en-US"/>
        </a:p>
      </dgm:t>
    </dgm:pt>
    <dgm:pt modelId="{DB47BE43-6D46-8942-84C6-400F38CAFF31}" type="sibTrans" cxnId="{1EC98661-142C-8241-8655-983AE29E0C51}">
      <dgm:prSet/>
      <dgm:spPr/>
      <dgm:t>
        <a:bodyPr/>
        <a:lstStyle/>
        <a:p>
          <a:endParaRPr lang="zh-CN" altLang="en-US"/>
        </a:p>
      </dgm:t>
    </dgm:pt>
    <dgm:pt modelId="{9D4E13AB-306F-A84A-A7CA-B58C8F724689}" type="pres">
      <dgm:prSet presAssocID="{40C0BDD3-2242-2C4D-8B7F-63492A17707E}" presName="linear" presStyleCnt="0">
        <dgm:presLayoutVars>
          <dgm:dir/>
          <dgm:animLvl val="lvl"/>
          <dgm:resizeHandles val="exact"/>
        </dgm:presLayoutVars>
      </dgm:prSet>
      <dgm:spPr/>
    </dgm:pt>
    <dgm:pt modelId="{82C35087-2152-FF4D-B9B6-BB74BDCF567B}" type="pres">
      <dgm:prSet presAssocID="{D3EC990A-7C8A-CF46-960C-29E7DD2A5294}" presName="parentLin" presStyleCnt="0"/>
      <dgm:spPr/>
    </dgm:pt>
    <dgm:pt modelId="{3AA8236F-CF90-A545-927A-78349BE6ED11}" type="pres">
      <dgm:prSet presAssocID="{D3EC990A-7C8A-CF46-960C-29E7DD2A5294}" presName="parentLeftMargin" presStyleLbl="node1" presStyleIdx="0" presStyleCnt="6"/>
      <dgm:spPr/>
    </dgm:pt>
    <dgm:pt modelId="{48463A26-4CD6-2E41-A38A-3BB7613EC8D9}" type="pres">
      <dgm:prSet presAssocID="{D3EC990A-7C8A-CF46-960C-29E7DD2A52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367C54B-35EF-2049-9130-D3933DF39002}" type="pres">
      <dgm:prSet presAssocID="{D3EC990A-7C8A-CF46-960C-29E7DD2A5294}" presName="negativeSpace" presStyleCnt="0"/>
      <dgm:spPr/>
    </dgm:pt>
    <dgm:pt modelId="{392EB2D4-B4B9-8C4E-87EA-900BFB22CEDA}" type="pres">
      <dgm:prSet presAssocID="{D3EC990A-7C8A-CF46-960C-29E7DD2A5294}" presName="childText" presStyleLbl="conFgAcc1" presStyleIdx="0" presStyleCnt="6">
        <dgm:presLayoutVars>
          <dgm:bulletEnabled val="1"/>
        </dgm:presLayoutVars>
      </dgm:prSet>
      <dgm:spPr/>
    </dgm:pt>
    <dgm:pt modelId="{EDFF9F4E-3036-FC40-BF5C-B06DBEC56B42}" type="pres">
      <dgm:prSet presAssocID="{98C66BFD-CE5F-8E4E-B35B-7A79EF66745B}" presName="spaceBetweenRectangles" presStyleCnt="0"/>
      <dgm:spPr/>
    </dgm:pt>
    <dgm:pt modelId="{4347D973-D6CB-6344-BFAC-90B6C54A4D39}" type="pres">
      <dgm:prSet presAssocID="{B3AA566B-6EE4-1644-8558-E648B268FE22}" presName="parentLin" presStyleCnt="0"/>
      <dgm:spPr/>
    </dgm:pt>
    <dgm:pt modelId="{D11AFFC1-B1CB-C24F-A9ED-40FFB2BA15FC}" type="pres">
      <dgm:prSet presAssocID="{B3AA566B-6EE4-1644-8558-E648B268FE22}" presName="parentLeftMargin" presStyleLbl="node1" presStyleIdx="0" presStyleCnt="6"/>
      <dgm:spPr/>
    </dgm:pt>
    <dgm:pt modelId="{CAC15C94-030E-E24E-B346-51690D470996}" type="pres">
      <dgm:prSet presAssocID="{B3AA566B-6EE4-1644-8558-E648B268FE2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85AB768-97D8-C84D-A19D-E3D6BC1653F4}" type="pres">
      <dgm:prSet presAssocID="{B3AA566B-6EE4-1644-8558-E648B268FE22}" presName="negativeSpace" presStyleCnt="0"/>
      <dgm:spPr/>
    </dgm:pt>
    <dgm:pt modelId="{40A26EBC-4DE4-4044-B04F-9C452A08C965}" type="pres">
      <dgm:prSet presAssocID="{B3AA566B-6EE4-1644-8558-E648B268FE22}" presName="childText" presStyleLbl="conFgAcc1" presStyleIdx="1" presStyleCnt="6">
        <dgm:presLayoutVars>
          <dgm:bulletEnabled val="1"/>
        </dgm:presLayoutVars>
      </dgm:prSet>
      <dgm:spPr/>
    </dgm:pt>
    <dgm:pt modelId="{AE18908E-A534-B444-8DD9-211E3BFE3C3D}" type="pres">
      <dgm:prSet presAssocID="{5780D96E-F545-8146-A1BE-9334AE6E07F5}" presName="spaceBetweenRectangles" presStyleCnt="0"/>
      <dgm:spPr/>
    </dgm:pt>
    <dgm:pt modelId="{80B743C6-F032-2C43-82A1-1E366F6D8B03}" type="pres">
      <dgm:prSet presAssocID="{1027EBB0-613E-A148-B860-D2BC9E501860}" presName="parentLin" presStyleCnt="0"/>
      <dgm:spPr/>
    </dgm:pt>
    <dgm:pt modelId="{C589DD27-7CE6-9041-B2F3-EA7DB5B047D3}" type="pres">
      <dgm:prSet presAssocID="{1027EBB0-613E-A148-B860-D2BC9E501860}" presName="parentLeftMargin" presStyleLbl="node1" presStyleIdx="1" presStyleCnt="6"/>
      <dgm:spPr/>
    </dgm:pt>
    <dgm:pt modelId="{E1C77667-908B-1440-B82B-6E0008191301}" type="pres">
      <dgm:prSet presAssocID="{1027EBB0-613E-A148-B860-D2BC9E50186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9C6B65B-3B4F-9544-BDE6-169A2DC20E2A}" type="pres">
      <dgm:prSet presAssocID="{1027EBB0-613E-A148-B860-D2BC9E501860}" presName="negativeSpace" presStyleCnt="0"/>
      <dgm:spPr/>
    </dgm:pt>
    <dgm:pt modelId="{BBEED717-3B3A-7E43-8921-26EDEC5DDD07}" type="pres">
      <dgm:prSet presAssocID="{1027EBB0-613E-A148-B860-D2BC9E501860}" presName="childText" presStyleLbl="conFgAcc1" presStyleIdx="2" presStyleCnt="6">
        <dgm:presLayoutVars>
          <dgm:bulletEnabled val="1"/>
        </dgm:presLayoutVars>
      </dgm:prSet>
      <dgm:spPr/>
    </dgm:pt>
    <dgm:pt modelId="{FC8A178E-5531-D74C-8B1F-462A6FB4AA65}" type="pres">
      <dgm:prSet presAssocID="{1013C84E-EA92-8E4C-87E9-1789A93862BE}" presName="spaceBetweenRectangles" presStyleCnt="0"/>
      <dgm:spPr/>
    </dgm:pt>
    <dgm:pt modelId="{094C4B4B-F456-9344-BD48-97247DA9835C}" type="pres">
      <dgm:prSet presAssocID="{C06A3861-B150-6742-A3FC-B5B46498A36A}" presName="parentLin" presStyleCnt="0"/>
      <dgm:spPr/>
    </dgm:pt>
    <dgm:pt modelId="{9D0D79A1-8758-6147-97C6-4740827B7650}" type="pres">
      <dgm:prSet presAssocID="{C06A3861-B150-6742-A3FC-B5B46498A36A}" presName="parentLeftMargin" presStyleLbl="node1" presStyleIdx="2" presStyleCnt="6"/>
      <dgm:spPr/>
    </dgm:pt>
    <dgm:pt modelId="{4F558232-16DD-B045-A4CB-ABC0B285035C}" type="pres">
      <dgm:prSet presAssocID="{C06A3861-B150-6742-A3FC-B5B46498A36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ABE784C-61AB-104E-810C-F2EA476709CA}" type="pres">
      <dgm:prSet presAssocID="{C06A3861-B150-6742-A3FC-B5B46498A36A}" presName="negativeSpace" presStyleCnt="0"/>
      <dgm:spPr/>
    </dgm:pt>
    <dgm:pt modelId="{A0C263DE-7732-3044-95CC-F1F99B651AE3}" type="pres">
      <dgm:prSet presAssocID="{C06A3861-B150-6742-A3FC-B5B46498A36A}" presName="childText" presStyleLbl="conFgAcc1" presStyleIdx="3" presStyleCnt="6">
        <dgm:presLayoutVars>
          <dgm:bulletEnabled val="1"/>
        </dgm:presLayoutVars>
      </dgm:prSet>
      <dgm:spPr/>
    </dgm:pt>
    <dgm:pt modelId="{B72F6472-4DD4-D948-B5D1-D5F72351E2BF}" type="pres">
      <dgm:prSet presAssocID="{6BF3C833-A399-E144-AB13-865A3754C1D5}" presName="spaceBetweenRectangles" presStyleCnt="0"/>
      <dgm:spPr/>
    </dgm:pt>
    <dgm:pt modelId="{5A6A1390-44BE-7F4A-B270-56A0EC1753C4}" type="pres">
      <dgm:prSet presAssocID="{E4EBAF12-3954-9B45-AD39-1B0BE00E3D8A}" presName="parentLin" presStyleCnt="0"/>
      <dgm:spPr/>
    </dgm:pt>
    <dgm:pt modelId="{636DF3AB-8437-CE40-91A1-25B47E3F395E}" type="pres">
      <dgm:prSet presAssocID="{E4EBAF12-3954-9B45-AD39-1B0BE00E3D8A}" presName="parentLeftMargin" presStyleLbl="node1" presStyleIdx="3" presStyleCnt="6"/>
      <dgm:spPr/>
    </dgm:pt>
    <dgm:pt modelId="{BEB664E6-5A0E-894D-A0D0-8F2136D22E8A}" type="pres">
      <dgm:prSet presAssocID="{E4EBAF12-3954-9B45-AD39-1B0BE00E3D8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0C5D399-E0F2-824F-B338-E643711AB1A5}" type="pres">
      <dgm:prSet presAssocID="{E4EBAF12-3954-9B45-AD39-1B0BE00E3D8A}" presName="negativeSpace" presStyleCnt="0"/>
      <dgm:spPr/>
    </dgm:pt>
    <dgm:pt modelId="{CDACCC0E-5C68-CA48-BF7C-DCE9FEDA55A2}" type="pres">
      <dgm:prSet presAssocID="{E4EBAF12-3954-9B45-AD39-1B0BE00E3D8A}" presName="childText" presStyleLbl="conFgAcc1" presStyleIdx="4" presStyleCnt="6">
        <dgm:presLayoutVars>
          <dgm:bulletEnabled val="1"/>
        </dgm:presLayoutVars>
      </dgm:prSet>
      <dgm:spPr/>
    </dgm:pt>
    <dgm:pt modelId="{A60BC739-5FAC-5A4E-9D34-DA5BA14CDED1}" type="pres">
      <dgm:prSet presAssocID="{51558A49-64A1-914E-AC06-62028F0A3320}" presName="spaceBetweenRectangles" presStyleCnt="0"/>
      <dgm:spPr/>
    </dgm:pt>
    <dgm:pt modelId="{26C6B00F-1801-2844-8388-6FBB4A32E528}" type="pres">
      <dgm:prSet presAssocID="{C94F87A4-906E-2145-A44E-155A401AB4D4}" presName="parentLin" presStyleCnt="0"/>
      <dgm:spPr/>
    </dgm:pt>
    <dgm:pt modelId="{CA33A674-8319-2B44-ADE4-A9E7ECED80A8}" type="pres">
      <dgm:prSet presAssocID="{C94F87A4-906E-2145-A44E-155A401AB4D4}" presName="parentLeftMargin" presStyleLbl="node1" presStyleIdx="4" presStyleCnt="6"/>
      <dgm:spPr/>
    </dgm:pt>
    <dgm:pt modelId="{105D271C-20C1-3B4F-9214-8E584D589C3A}" type="pres">
      <dgm:prSet presAssocID="{C94F87A4-906E-2145-A44E-155A401AB4D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0A1A99E-4AA5-044D-9A53-233323466853}" type="pres">
      <dgm:prSet presAssocID="{C94F87A4-906E-2145-A44E-155A401AB4D4}" presName="negativeSpace" presStyleCnt="0"/>
      <dgm:spPr/>
    </dgm:pt>
    <dgm:pt modelId="{4B59EEF5-CCEB-9240-8733-69A421B52EA6}" type="pres">
      <dgm:prSet presAssocID="{C94F87A4-906E-2145-A44E-155A401AB4D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B83CE20A-D961-B449-938A-5E773E61C4A8}" type="presOf" srcId="{B3AA566B-6EE4-1644-8558-E648B268FE22}" destId="{CAC15C94-030E-E24E-B346-51690D470996}" srcOrd="1" destOrd="0" presId="urn:microsoft.com/office/officeart/2005/8/layout/list1"/>
    <dgm:cxn modelId="{79E01915-5B8D-4F44-939F-B5A1DE49E3EF}" srcId="{40C0BDD3-2242-2C4D-8B7F-63492A17707E}" destId="{E4EBAF12-3954-9B45-AD39-1B0BE00E3D8A}" srcOrd="4" destOrd="0" parTransId="{ABCF48A3-C55D-2445-8A12-6649FA8A2669}" sibTransId="{51558A49-64A1-914E-AC06-62028F0A3320}"/>
    <dgm:cxn modelId="{C8A49E20-B64F-5A4E-8C72-92029389B1A9}" type="presOf" srcId="{C06A3861-B150-6742-A3FC-B5B46498A36A}" destId="{4F558232-16DD-B045-A4CB-ABC0B285035C}" srcOrd="1" destOrd="0" presId="urn:microsoft.com/office/officeart/2005/8/layout/list1"/>
    <dgm:cxn modelId="{8BF0F02C-8379-2343-8F83-216BAD0D1DE2}" type="presOf" srcId="{C06A3861-B150-6742-A3FC-B5B46498A36A}" destId="{9D0D79A1-8758-6147-97C6-4740827B7650}" srcOrd="0" destOrd="0" presId="urn:microsoft.com/office/officeart/2005/8/layout/list1"/>
    <dgm:cxn modelId="{D9AD8A2E-E207-7F49-B246-F7D447B89C90}" srcId="{40C0BDD3-2242-2C4D-8B7F-63492A17707E}" destId="{1027EBB0-613E-A148-B860-D2BC9E501860}" srcOrd="2" destOrd="0" parTransId="{ED6EE048-0196-AE40-A6D0-79F622A4A434}" sibTransId="{1013C84E-EA92-8E4C-87E9-1789A93862BE}"/>
    <dgm:cxn modelId="{D1BD2833-9B76-9845-BA39-E4F30B3C2F80}" type="presOf" srcId="{1027EBB0-613E-A148-B860-D2BC9E501860}" destId="{E1C77667-908B-1440-B82B-6E0008191301}" srcOrd="1" destOrd="0" presId="urn:microsoft.com/office/officeart/2005/8/layout/list1"/>
    <dgm:cxn modelId="{68E6B044-C947-864E-988E-A490B945C21A}" type="presOf" srcId="{D3EC990A-7C8A-CF46-960C-29E7DD2A5294}" destId="{48463A26-4CD6-2E41-A38A-3BB7613EC8D9}" srcOrd="1" destOrd="0" presId="urn:microsoft.com/office/officeart/2005/8/layout/list1"/>
    <dgm:cxn modelId="{0868EF59-8529-A84F-8B9E-BEABE31FBA67}" srcId="{40C0BDD3-2242-2C4D-8B7F-63492A17707E}" destId="{C06A3861-B150-6742-A3FC-B5B46498A36A}" srcOrd="3" destOrd="0" parTransId="{96B1CD97-DCC8-4240-B143-AD5FEEB1D6C4}" sibTransId="{6BF3C833-A399-E144-AB13-865A3754C1D5}"/>
    <dgm:cxn modelId="{1EC98661-142C-8241-8655-983AE29E0C51}" srcId="{40C0BDD3-2242-2C4D-8B7F-63492A17707E}" destId="{C94F87A4-906E-2145-A44E-155A401AB4D4}" srcOrd="5" destOrd="0" parTransId="{58609263-CB96-6F43-A5D6-87E8ED742046}" sibTransId="{DB47BE43-6D46-8942-84C6-400F38CAFF31}"/>
    <dgm:cxn modelId="{C297647A-0C3E-6942-9CED-525AC663913C}" type="presOf" srcId="{40C0BDD3-2242-2C4D-8B7F-63492A17707E}" destId="{9D4E13AB-306F-A84A-A7CA-B58C8F724689}" srcOrd="0" destOrd="0" presId="urn:microsoft.com/office/officeart/2005/8/layout/list1"/>
    <dgm:cxn modelId="{2CC0117F-BF6B-0343-B17F-D6D6FFEF19C8}" type="presOf" srcId="{D3EC990A-7C8A-CF46-960C-29E7DD2A5294}" destId="{3AA8236F-CF90-A545-927A-78349BE6ED11}" srcOrd="0" destOrd="0" presId="urn:microsoft.com/office/officeart/2005/8/layout/list1"/>
    <dgm:cxn modelId="{4D3FB9A9-7AA3-AE49-B054-C40E54470AD1}" type="presOf" srcId="{B3AA566B-6EE4-1644-8558-E648B268FE22}" destId="{D11AFFC1-B1CB-C24F-A9ED-40FFB2BA15FC}" srcOrd="0" destOrd="0" presId="urn:microsoft.com/office/officeart/2005/8/layout/list1"/>
    <dgm:cxn modelId="{538297B9-8483-E845-A722-D8087B0101A1}" type="presOf" srcId="{C94F87A4-906E-2145-A44E-155A401AB4D4}" destId="{CA33A674-8319-2B44-ADE4-A9E7ECED80A8}" srcOrd="0" destOrd="0" presId="urn:microsoft.com/office/officeart/2005/8/layout/list1"/>
    <dgm:cxn modelId="{316426C7-9C12-0A4F-BD56-10CC70F9052B}" type="presOf" srcId="{E4EBAF12-3954-9B45-AD39-1B0BE00E3D8A}" destId="{BEB664E6-5A0E-894D-A0D0-8F2136D22E8A}" srcOrd="1" destOrd="0" presId="urn:microsoft.com/office/officeart/2005/8/layout/list1"/>
    <dgm:cxn modelId="{BCFCE9CF-F399-A54C-B847-986117220039}" type="presOf" srcId="{1027EBB0-613E-A148-B860-D2BC9E501860}" destId="{C589DD27-7CE6-9041-B2F3-EA7DB5B047D3}" srcOrd="0" destOrd="0" presId="urn:microsoft.com/office/officeart/2005/8/layout/list1"/>
    <dgm:cxn modelId="{2F5998D5-89E0-6E4A-9149-A3D98394A503}" srcId="{40C0BDD3-2242-2C4D-8B7F-63492A17707E}" destId="{D3EC990A-7C8A-CF46-960C-29E7DD2A5294}" srcOrd="0" destOrd="0" parTransId="{AAAD5084-395C-9840-8F60-59C4BDC2F0B3}" sibTransId="{98C66BFD-CE5F-8E4E-B35B-7A79EF66745B}"/>
    <dgm:cxn modelId="{B696C0D5-38C3-D744-A7EA-1D72C7C79612}" type="presOf" srcId="{C94F87A4-906E-2145-A44E-155A401AB4D4}" destId="{105D271C-20C1-3B4F-9214-8E584D589C3A}" srcOrd="1" destOrd="0" presId="urn:microsoft.com/office/officeart/2005/8/layout/list1"/>
    <dgm:cxn modelId="{988EA0E3-8687-104E-A632-1420EB16BA93}" type="presOf" srcId="{E4EBAF12-3954-9B45-AD39-1B0BE00E3D8A}" destId="{636DF3AB-8437-CE40-91A1-25B47E3F395E}" srcOrd="0" destOrd="0" presId="urn:microsoft.com/office/officeart/2005/8/layout/list1"/>
    <dgm:cxn modelId="{2CFE14E6-A756-0649-BF91-3521655B31B5}" srcId="{40C0BDD3-2242-2C4D-8B7F-63492A17707E}" destId="{B3AA566B-6EE4-1644-8558-E648B268FE22}" srcOrd="1" destOrd="0" parTransId="{31D291CF-103E-C942-9F1D-400E5469A0F7}" sibTransId="{5780D96E-F545-8146-A1BE-9334AE6E07F5}"/>
    <dgm:cxn modelId="{13B57250-004D-C942-B575-C8D350CC4EB0}" type="presParOf" srcId="{9D4E13AB-306F-A84A-A7CA-B58C8F724689}" destId="{82C35087-2152-FF4D-B9B6-BB74BDCF567B}" srcOrd="0" destOrd="0" presId="urn:microsoft.com/office/officeart/2005/8/layout/list1"/>
    <dgm:cxn modelId="{1551E723-7A7C-7345-8D77-A1336A0F24EE}" type="presParOf" srcId="{82C35087-2152-FF4D-B9B6-BB74BDCF567B}" destId="{3AA8236F-CF90-A545-927A-78349BE6ED11}" srcOrd="0" destOrd="0" presId="urn:microsoft.com/office/officeart/2005/8/layout/list1"/>
    <dgm:cxn modelId="{DAC7D032-2C6E-5C4E-8270-5813E67050E1}" type="presParOf" srcId="{82C35087-2152-FF4D-B9B6-BB74BDCF567B}" destId="{48463A26-4CD6-2E41-A38A-3BB7613EC8D9}" srcOrd="1" destOrd="0" presId="urn:microsoft.com/office/officeart/2005/8/layout/list1"/>
    <dgm:cxn modelId="{643A777F-8A71-894B-B6D4-1E98008ECFB7}" type="presParOf" srcId="{9D4E13AB-306F-A84A-A7CA-B58C8F724689}" destId="{3367C54B-35EF-2049-9130-D3933DF39002}" srcOrd="1" destOrd="0" presId="urn:microsoft.com/office/officeart/2005/8/layout/list1"/>
    <dgm:cxn modelId="{BD6FD638-59E0-FD44-B399-F1EA8F7590D3}" type="presParOf" srcId="{9D4E13AB-306F-A84A-A7CA-B58C8F724689}" destId="{392EB2D4-B4B9-8C4E-87EA-900BFB22CEDA}" srcOrd="2" destOrd="0" presId="urn:microsoft.com/office/officeart/2005/8/layout/list1"/>
    <dgm:cxn modelId="{CF99C662-DA7A-E842-8E0E-266F13CA0369}" type="presParOf" srcId="{9D4E13AB-306F-A84A-A7CA-B58C8F724689}" destId="{EDFF9F4E-3036-FC40-BF5C-B06DBEC56B42}" srcOrd="3" destOrd="0" presId="urn:microsoft.com/office/officeart/2005/8/layout/list1"/>
    <dgm:cxn modelId="{C3CC7C8D-E139-7F46-A341-99F4A2C43C67}" type="presParOf" srcId="{9D4E13AB-306F-A84A-A7CA-B58C8F724689}" destId="{4347D973-D6CB-6344-BFAC-90B6C54A4D39}" srcOrd="4" destOrd="0" presId="urn:microsoft.com/office/officeart/2005/8/layout/list1"/>
    <dgm:cxn modelId="{BB959840-A6BE-3A45-A4B2-D8276353B22A}" type="presParOf" srcId="{4347D973-D6CB-6344-BFAC-90B6C54A4D39}" destId="{D11AFFC1-B1CB-C24F-A9ED-40FFB2BA15FC}" srcOrd="0" destOrd="0" presId="urn:microsoft.com/office/officeart/2005/8/layout/list1"/>
    <dgm:cxn modelId="{F2159276-4DAC-3D4B-B729-FE774234AF69}" type="presParOf" srcId="{4347D973-D6CB-6344-BFAC-90B6C54A4D39}" destId="{CAC15C94-030E-E24E-B346-51690D470996}" srcOrd="1" destOrd="0" presId="urn:microsoft.com/office/officeart/2005/8/layout/list1"/>
    <dgm:cxn modelId="{9DDF9B85-E97F-FF4E-A919-1D28BB3F2BF4}" type="presParOf" srcId="{9D4E13AB-306F-A84A-A7CA-B58C8F724689}" destId="{A85AB768-97D8-C84D-A19D-E3D6BC1653F4}" srcOrd="5" destOrd="0" presId="urn:microsoft.com/office/officeart/2005/8/layout/list1"/>
    <dgm:cxn modelId="{BAD401A6-BEFE-824E-B270-A6B0F9121408}" type="presParOf" srcId="{9D4E13AB-306F-A84A-A7CA-B58C8F724689}" destId="{40A26EBC-4DE4-4044-B04F-9C452A08C965}" srcOrd="6" destOrd="0" presId="urn:microsoft.com/office/officeart/2005/8/layout/list1"/>
    <dgm:cxn modelId="{6EBCFF94-1025-F042-98F8-3B28BD084D51}" type="presParOf" srcId="{9D4E13AB-306F-A84A-A7CA-B58C8F724689}" destId="{AE18908E-A534-B444-8DD9-211E3BFE3C3D}" srcOrd="7" destOrd="0" presId="urn:microsoft.com/office/officeart/2005/8/layout/list1"/>
    <dgm:cxn modelId="{24F60685-B0CD-8A4A-A624-85FF927F318C}" type="presParOf" srcId="{9D4E13AB-306F-A84A-A7CA-B58C8F724689}" destId="{80B743C6-F032-2C43-82A1-1E366F6D8B03}" srcOrd="8" destOrd="0" presId="urn:microsoft.com/office/officeart/2005/8/layout/list1"/>
    <dgm:cxn modelId="{3CD4F8A0-02E7-E240-BB7D-50CC00F75F49}" type="presParOf" srcId="{80B743C6-F032-2C43-82A1-1E366F6D8B03}" destId="{C589DD27-7CE6-9041-B2F3-EA7DB5B047D3}" srcOrd="0" destOrd="0" presId="urn:microsoft.com/office/officeart/2005/8/layout/list1"/>
    <dgm:cxn modelId="{3A9EC5E1-7AD6-7349-A190-539AEE8BAAAC}" type="presParOf" srcId="{80B743C6-F032-2C43-82A1-1E366F6D8B03}" destId="{E1C77667-908B-1440-B82B-6E0008191301}" srcOrd="1" destOrd="0" presId="urn:microsoft.com/office/officeart/2005/8/layout/list1"/>
    <dgm:cxn modelId="{4CB07E2D-F644-8F42-886E-455BDEAF64FA}" type="presParOf" srcId="{9D4E13AB-306F-A84A-A7CA-B58C8F724689}" destId="{F9C6B65B-3B4F-9544-BDE6-169A2DC20E2A}" srcOrd="9" destOrd="0" presId="urn:microsoft.com/office/officeart/2005/8/layout/list1"/>
    <dgm:cxn modelId="{7A13ECAD-6140-D249-8B58-86F80CD8F50C}" type="presParOf" srcId="{9D4E13AB-306F-A84A-A7CA-B58C8F724689}" destId="{BBEED717-3B3A-7E43-8921-26EDEC5DDD07}" srcOrd="10" destOrd="0" presId="urn:microsoft.com/office/officeart/2005/8/layout/list1"/>
    <dgm:cxn modelId="{1C538E2A-0B20-A94D-98B5-916339BEDD50}" type="presParOf" srcId="{9D4E13AB-306F-A84A-A7CA-B58C8F724689}" destId="{FC8A178E-5531-D74C-8B1F-462A6FB4AA65}" srcOrd="11" destOrd="0" presId="urn:microsoft.com/office/officeart/2005/8/layout/list1"/>
    <dgm:cxn modelId="{3870725D-9D85-4440-BA53-BD5A3FB86145}" type="presParOf" srcId="{9D4E13AB-306F-A84A-A7CA-B58C8F724689}" destId="{094C4B4B-F456-9344-BD48-97247DA9835C}" srcOrd="12" destOrd="0" presId="urn:microsoft.com/office/officeart/2005/8/layout/list1"/>
    <dgm:cxn modelId="{CC66F1A9-FE1E-5442-8CD2-AD945BF6047E}" type="presParOf" srcId="{094C4B4B-F456-9344-BD48-97247DA9835C}" destId="{9D0D79A1-8758-6147-97C6-4740827B7650}" srcOrd="0" destOrd="0" presId="urn:microsoft.com/office/officeart/2005/8/layout/list1"/>
    <dgm:cxn modelId="{4C0ECAFD-932F-5D45-BCF0-8A20468354D2}" type="presParOf" srcId="{094C4B4B-F456-9344-BD48-97247DA9835C}" destId="{4F558232-16DD-B045-A4CB-ABC0B285035C}" srcOrd="1" destOrd="0" presId="urn:microsoft.com/office/officeart/2005/8/layout/list1"/>
    <dgm:cxn modelId="{4191682A-50BE-8142-A802-B05E4C3AA1E9}" type="presParOf" srcId="{9D4E13AB-306F-A84A-A7CA-B58C8F724689}" destId="{DABE784C-61AB-104E-810C-F2EA476709CA}" srcOrd="13" destOrd="0" presId="urn:microsoft.com/office/officeart/2005/8/layout/list1"/>
    <dgm:cxn modelId="{E40C9FB7-5CE2-094D-A146-A2688582469D}" type="presParOf" srcId="{9D4E13AB-306F-A84A-A7CA-B58C8F724689}" destId="{A0C263DE-7732-3044-95CC-F1F99B651AE3}" srcOrd="14" destOrd="0" presId="urn:microsoft.com/office/officeart/2005/8/layout/list1"/>
    <dgm:cxn modelId="{9A6F1E4B-5490-FD47-89A2-AEDCB65E3B61}" type="presParOf" srcId="{9D4E13AB-306F-A84A-A7CA-B58C8F724689}" destId="{B72F6472-4DD4-D948-B5D1-D5F72351E2BF}" srcOrd="15" destOrd="0" presId="urn:microsoft.com/office/officeart/2005/8/layout/list1"/>
    <dgm:cxn modelId="{930E7059-D2C3-2B48-825C-8B4144690C0E}" type="presParOf" srcId="{9D4E13AB-306F-A84A-A7CA-B58C8F724689}" destId="{5A6A1390-44BE-7F4A-B270-56A0EC1753C4}" srcOrd="16" destOrd="0" presId="urn:microsoft.com/office/officeart/2005/8/layout/list1"/>
    <dgm:cxn modelId="{53FF6E71-806C-004E-AA56-6B225794E07F}" type="presParOf" srcId="{5A6A1390-44BE-7F4A-B270-56A0EC1753C4}" destId="{636DF3AB-8437-CE40-91A1-25B47E3F395E}" srcOrd="0" destOrd="0" presId="urn:microsoft.com/office/officeart/2005/8/layout/list1"/>
    <dgm:cxn modelId="{6646622E-8D8A-A849-A6D1-5F6C0E262FBA}" type="presParOf" srcId="{5A6A1390-44BE-7F4A-B270-56A0EC1753C4}" destId="{BEB664E6-5A0E-894D-A0D0-8F2136D22E8A}" srcOrd="1" destOrd="0" presId="urn:microsoft.com/office/officeart/2005/8/layout/list1"/>
    <dgm:cxn modelId="{1DBB9B96-2EAE-7C4E-B6F4-A41869CE3A27}" type="presParOf" srcId="{9D4E13AB-306F-A84A-A7CA-B58C8F724689}" destId="{20C5D399-E0F2-824F-B338-E643711AB1A5}" srcOrd="17" destOrd="0" presId="urn:microsoft.com/office/officeart/2005/8/layout/list1"/>
    <dgm:cxn modelId="{36393B98-3D4F-C14E-A67E-05B8C8CE891E}" type="presParOf" srcId="{9D4E13AB-306F-A84A-A7CA-B58C8F724689}" destId="{CDACCC0E-5C68-CA48-BF7C-DCE9FEDA55A2}" srcOrd="18" destOrd="0" presId="urn:microsoft.com/office/officeart/2005/8/layout/list1"/>
    <dgm:cxn modelId="{525852A8-B3FD-6347-A308-36997C52BCEE}" type="presParOf" srcId="{9D4E13AB-306F-A84A-A7CA-B58C8F724689}" destId="{A60BC739-5FAC-5A4E-9D34-DA5BA14CDED1}" srcOrd="19" destOrd="0" presId="urn:microsoft.com/office/officeart/2005/8/layout/list1"/>
    <dgm:cxn modelId="{ABD75266-0C6F-CC4C-B346-0E9BE17A19F5}" type="presParOf" srcId="{9D4E13AB-306F-A84A-A7CA-B58C8F724689}" destId="{26C6B00F-1801-2844-8388-6FBB4A32E528}" srcOrd="20" destOrd="0" presId="urn:microsoft.com/office/officeart/2005/8/layout/list1"/>
    <dgm:cxn modelId="{5535F667-A6FA-594A-BB41-C92B866DDAE2}" type="presParOf" srcId="{26C6B00F-1801-2844-8388-6FBB4A32E528}" destId="{CA33A674-8319-2B44-ADE4-A9E7ECED80A8}" srcOrd="0" destOrd="0" presId="urn:microsoft.com/office/officeart/2005/8/layout/list1"/>
    <dgm:cxn modelId="{8349CAFF-50C5-8840-88D1-AF6F0FE09024}" type="presParOf" srcId="{26C6B00F-1801-2844-8388-6FBB4A32E528}" destId="{105D271C-20C1-3B4F-9214-8E584D589C3A}" srcOrd="1" destOrd="0" presId="urn:microsoft.com/office/officeart/2005/8/layout/list1"/>
    <dgm:cxn modelId="{52244BF2-D776-074A-915E-96AAE2AC03B4}" type="presParOf" srcId="{9D4E13AB-306F-A84A-A7CA-B58C8F724689}" destId="{30A1A99E-4AA5-044D-9A53-233323466853}" srcOrd="21" destOrd="0" presId="urn:microsoft.com/office/officeart/2005/8/layout/list1"/>
    <dgm:cxn modelId="{0667A0D6-8B55-2848-B0CB-4BDE62A95557}" type="presParOf" srcId="{9D4E13AB-306F-A84A-A7CA-B58C8F724689}" destId="{4B59EEF5-CCEB-9240-8733-69A421B52EA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基于统计的自然语言表示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endParaRPr lang="zh-CN" altLang="en-US" sz="1200" b="1" dirty="0"/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LSA/LSI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96169" custScaleY="212935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149573" custScaleY="100255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8804895-466D-3C43-B84E-6AC9963993CB}" type="doc">
      <dgm:prSet loTypeId="urn:microsoft.com/office/officeart/2005/8/layout/radial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05A227C-80BB-E14C-BA9D-C2662B64D3F6}">
      <dgm:prSet custT="1"/>
      <dgm:spPr>
        <a:pattFill prst="pct5">
          <a:fgClr>
            <a:schemeClr val="accent1"/>
          </a:fgClr>
          <a:bgClr>
            <a:schemeClr val="bg1"/>
          </a:bgClr>
        </a:pattFill>
      </dgm:spPr>
      <dgm:t>
        <a:bodyPr/>
        <a:lstStyle/>
        <a:p>
          <a:r>
            <a:rPr lang="zh-CN" altLang="en-US" sz="1800" b="1" dirty="0">
              <a:solidFill>
                <a:srgbClr val="FF0000"/>
              </a:solidFill>
              <a:latin typeface="+mn-ea"/>
              <a:ea typeface="+mn-ea"/>
            </a:rPr>
            <a:t>统计自然语言表示方法</a:t>
          </a:r>
        </a:p>
      </dgm:t>
    </dgm:pt>
    <dgm:pt modelId="{90EC67AF-D2CD-3745-85D1-0720031471E4}" type="parTrans" cxnId="{617F7F70-44B8-5740-8659-989DD25A6853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7AAFC886-FFED-FF47-82B5-2BC978E4E286}" type="sibTrans" cxnId="{617F7F70-44B8-5740-8659-989DD25A6853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BADC9977-0DEE-EC4F-8585-8F6A82244CC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400" b="1" dirty="0">
              <a:latin typeface="+mn-ea"/>
              <a:ea typeface="+mn-ea"/>
            </a:rPr>
            <a:t>词袋模型</a:t>
          </a:r>
        </a:p>
      </dgm:t>
    </dgm:pt>
    <dgm:pt modelId="{1C6AF1D8-AA96-B847-A35F-FA376A1A0D94}" type="parTrans" cxnId="{875B2D4F-77BA-3641-B6BC-B12684931801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E9B2B3AF-4668-AE42-B1E5-F90E57008556}" type="sibTrans" cxnId="{875B2D4F-77BA-3641-B6BC-B12684931801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6583B031-EC0B-A640-AC2F-5A07F12A7CF9}">
      <dgm:prSet custT="1"/>
      <dgm:spPr/>
      <dgm:t>
        <a:bodyPr/>
        <a:lstStyle/>
        <a:p>
          <a:r>
            <a:rPr lang="en-US" sz="1400" b="1" dirty="0">
              <a:latin typeface="+mn-ea"/>
              <a:ea typeface="+mn-ea"/>
            </a:rPr>
            <a:t>N-gram</a:t>
          </a:r>
          <a:r>
            <a:rPr lang="zh-CN" altLang="en-US" sz="1400" b="1" dirty="0">
              <a:latin typeface="+mn-ea"/>
              <a:ea typeface="+mn-ea"/>
            </a:rPr>
            <a:t> 语言模型</a:t>
          </a:r>
          <a:endParaRPr lang="zh-CN" sz="1400" b="1" dirty="0">
            <a:latin typeface="+mn-ea"/>
            <a:ea typeface="+mn-ea"/>
          </a:endParaRPr>
        </a:p>
      </dgm:t>
    </dgm:pt>
    <dgm:pt modelId="{9A4F805B-2E64-0948-A94A-7D8181308344}" type="parTrans" cxnId="{621E3032-2132-D64C-BE8D-4581D9467F08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F8B85973-2DD5-AD4D-ADED-FF570BE22FED}" type="sibTrans" cxnId="{621E3032-2132-D64C-BE8D-4581D9467F08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6F05774E-5ACE-4C41-80DC-2A650584A68D}">
      <dgm:prSet custT="1"/>
      <dgm:spPr/>
      <dgm:t>
        <a:bodyPr/>
        <a:lstStyle/>
        <a:p>
          <a:r>
            <a:rPr lang="en-US" sz="1400" b="1" dirty="0">
              <a:latin typeface="+mn-ea"/>
              <a:ea typeface="+mn-ea"/>
            </a:rPr>
            <a:t>TF-IDF</a:t>
          </a:r>
          <a:r>
            <a:rPr lang="zh-CN" altLang="en-US" sz="1400" b="1" dirty="0">
              <a:latin typeface="+mn-ea"/>
              <a:ea typeface="+mn-ea"/>
            </a:rPr>
            <a:t> </a:t>
          </a:r>
          <a:r>
            <a:rPr lang="en-US" sz="1400" b="1" dirty="0" err="1">
              <a:latin typeface="+mn-ea"/>
              <a:ea typeface="+mn-ea"/>
            </a:rPr>
            <a:t>算法</a:t>
          </a:r>
          <a:endParaRPr lang="zh-CN" sz="1400" b="1" dirty="0">
            <a:latin typeface="+mn-ea"/>
            <a:ea typeface="+mn-ea"/>
          </a:endParaRPr>
        </a:p>
      </dgm:t>
    </dgm:pt>
    <dgm:pt modelId="{0A02D741-3658-DD43-B2E6-CFE1BBF889FB}" type="parTrans" cxnId="{CA79D0A6-B1D0-5E47-8830-CF0158E0406F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D352C0DE-060E-4246-96A4-37D90010EFC4}" type="sibTrans" cxnId="{CA79D0A6-B1D0-5E47-8830-CF0158E0406F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7913D045-9EEE-F64D-A373-0A7637990CA4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100" dirty="0">
              <a:latin typeface="+mn-ea"/>
              <a:ea typeface="+mn-ea"/>
            </a:rPr>
            <a:t> 适用于简单的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文本分类</a:t>
          </a:r>
          <a:r>
            <a:rPr lang="zh-CN" altLang="en-US" sz="1100" dirty="0">
              <a:latin typeface="+mn-ea"/>
              <a:ea typeface="+mn-ea"/>
            </a:rPr>
            <a:t>和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信息检索</a:t>
          </a:r>
        </a:p>
      </dgm:t>
    </dgm:pt>
    <dgm:pt modelId="{B6B60CCB-36C8-0C4D-96FC-6F37F572FFB9}" type="parTrans" cxnId="{793669C9-4BEB-E64D-94D0-07EBBB96FBAE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ABD45A82-7C1F-AF41-92B9-28B77573D8F2}" type="sibTrans" cxnId="{793669C9-4BEB-E64D-94D0-07EBBB96FBAE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BDF3F1AD-84C8-5A4A-8529-6C2E46B4D2B2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 适用于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语言模型</a:t>
          </a:r>
          <a:r>
            <a:rPr lang="zh-CN" altLang="en-US" sz="1100" dirty="0">
              <a:latin typeface="+mn-ea"/>
              <a:ea typeface="+mn-ea"/>
            </a:rPr>
            <a:t>和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文本生成</a:t>
          </a:r>
        </a:p>
      </dgm:t>
    </dgm:pt>
    <dgm:pt modelId="{AD51530D-0125-CB4B-BAD2-D5DFBF25B79E}" type="parTrans" cxnId="{F2D5FC6F-8177-4946-9C10-9FB2A7FB7E93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7CD5754D-671F-6540-BBAA-44D5F781EC1B}" type="sibTrans" cxnId="{F2D5FC6F-8177-4946-9C10-9FB2A7FB7E93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7EAC0E54-186B-1B48-95F5-88D2A8BDA3A3}">
      <dgm:prSet custT="1"/>
      <dgm:spPr/>
      <dgm:t>
        <a:bodyPr/>
        <a:lstStyle/>
        <a:p>
          <a:r>
            <a:rPr lang="zh-CN" sz="1400" b="1" dirty="0">
              <a:latin typeface="+mn-ea"/>
              <a:ea typeface="+mn-ea"/>
            </a:rPr>
            <a:t>潜在语义分析</a:t>
          </a:r>
          <a:r>
            <a:rPr lang="zh-CN" altLang="en-US" sz="1400" b="1" dirty="0">
              <a:latin typeface="+mn-ea"/>
              <a:ea typeface="+mn-ea"/>
            </a:rPr>
            <a:t> </a:t>
          </a:r>
          <a:r>
            <a:rPr lang="en-US" sz="1400" b="1" dirty="0">
              <a:latin typeface="+mn-ea"/>
              <a:ea typeface="+mn-ea"/>
            </a:rPr>
            <a:t>LSA</a:t>
          </a:r>
          <a:endParaRPr lang="zh-CN" altLang="en-US" sz="1400" b="1" dirty="0">
            <a:latin typeface="+mn-ea"/>
            <a:ea typeface="+mn-ea"/>
          </a:endParaRPr>
        </a:p>
      </dgm:t>
    </dgm:pt>
    <dgm:pt modelId="{52DCEC6F-9C25-9549-853C-AD05C3D028FB}" type="parTrans" cxnId="{CAA60DBA-6E44-3E46-A6F3-EAE1ECC329A3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4C3E08B2-FA9E-584B-B17E-C88D366E27EF}" type="sibTrans" cxnId="{CAA60DBA-6E44-3E46-A6F3-EAE1ECC329A3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F7C500DE-36FF-984D-88F8-95F4B6064CF5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 通过降维技术分析词汇的潜在语义</a:t>
          </a:r>
        </a:p>
      </dgm:t>
    </dgm:pt>
    <dgm:pt modelId="{9CF803FC-2DD2-9141-86CD-A3C0A179E9DD}" type="parTrans" cxnId="{F317ADE7-6B51-0F48-A473-51F88884EF9F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1A5D75F1-28DC-7A42-99E6-C88E83616690}" type="sibTrans" cxnId="{F317ADE7-6B51-0F48-A473-51F88884EF9F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28992CA4-CF99-D64F-BB8F-BE93F175F81A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 适用于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语义相似度计算</a:t>
          </a:r>
          <a:r>
            <a:rPr lang="zh-CN" altLang="en-US" sz="1100" dirty="0">
              <a:latin typeface="+mn-ea"/>
              <a:ea typeface="+mn-ea"/>
            </a:rPr>
            <a:t>和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文本聚类</a:t>
          </a:r>
        </a:p>
      </dgm:t>
    </dgm:pt>
    <dgm:pt modelId="{AD043390-E7DC-5B42-B3AB-6CA097C45392}" type="parTrans" cxnId="{645CD4B9-78EE-F34D-9776-FB5DF863CCDC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8A33CEF5-F91B-2549-BD81-C3DB0CE963F3}" type="sibTrans" cxnId="{645CD4B9-78EE-F34D-9776-FB5DF863CCDC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9D811807-563B-E04A-A9A6-11CC9BC6C547}">
      <dgm:prSet custT="1"/>
      <dgm:spPr/>
      <dgm:t>
        <a:bodyPr/>
        <a:lstStyle/>
        <a:p>
          <a:r>
            <a:rPr lang="zh-CN" altLang="en-US" sz="1400" b="1" dirty="0">
              <a:latin typeface="+mn-ea"/>
              <a:ea typeface="+mn-ea"/>
            </a:rPr>
            <a:t>词共现</a:t>
          </a:r>
        </a:p>
      </dgm:t>
    </dgm:pt>
    <dgm:pt modelId="{EA9AFB93-4216-744D-914B-FDCF70D7188A}" type="parTrans" cxnId="{9ECC5FD8-7A28-FE40-98F7-4F9A3AC81464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613D642D-3BFC-1549-B1D3-86BF813116EF}" type="sibTrans" cxnId="{9ECC5FD8-7A28-FE40-98F7-4F9A3AC81464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B96BD8DD-534A-F743-892A-4720B015B196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 分析词汇在文本中的共现情况，构建共现矩阵</a:t>
          </a:r>
        </a:p>
      </dgm:t>
    </dgm:pt>
    <dgm:pt modelId="{9EAFA7EE-F48F-F046-A97B-D443F5D45007}" type="parTrans" cxnId="{4B39C432-7970-BB4C-B928-F9CA58BFDBC8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6932A9A1-0EA3-B34B-A83A-B7C4BE7146ED}" type="sibTrans" cxnId="{4B39C432-7970-BB4C-B928-F9CA58BFDBC8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E62101D4-9641-D34A-8FE6-B11ACA451FE2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 适用于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词汇关系分析</a:t>
          </a:r>
          <a:r>
            <a:rPr lang="zh-CN" altLang="en-US" sz="1100" dirty="0">
              <a:latin typeface="+mn-ea"/>
              <a:ea typeface="+mn-ea"/>
            </a:rPr>
            <a:t>和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词向量计算</a:t>
          </a:r>
        </a:p>
      </dgm:t>
    </dgm:pt>
    <dgm:pt modelId="{4253CB2D-0E3F-694A-B4F0-4090B1BCECF4}" type="parTrans" cxnId="{6261B634-2721-7E41-86CD-899EECF6F008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44503FA2-08FE-1047-9761-73829472D7C6}" type="sibTrans" cxnId="{6261B634-2721-7E41-86CD-899EECF6F008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DBE41C99-259B-E94D-BD05-EAF48E37959E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100" dirty="0">
              <a:latin typeface="+mn-ea"/>
              <a:ea typeface="+mn-ea"/>
            </a:rPr>
            <a:t> 将文本表示为词汇的集合</a:t>
          </a:r>
        </a:p>
      </dgm:t>
    </dgm:pt>
    <dgm:pt modelId="{3FA896CA-B70F-8649-99D2-BDBDDEA1FA2C}" type="parTrans" cxnId="{55F854CA-AA0A-E545-B862-8E1110630F0D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2535348E-0ED9-8048-B436-B77DC78C57AE}" type="sibTrans" cxnId="{55F854CA-AA0A-E545-B862-8E1110630F0D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9365431F-E44D-0043-9D81-DFE1F6576DE7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 </a:t>
          </a:r>
          <a:r>
            <a:rPr lang="zh-CN" sz="1100" dirty="0">
              <a:latin typeface="+mn-ea"/>
              <a:ea typeface="+mn-ea"/>
            </a:rPr>
            <a:t>将文本表示为连续的</a:t>
          </a:r>
          <a:r>
            <a:rPr lang="en-US" sz="1100" dirty="0">
              <a:latin typeface="+mn-ea"/>
              <a:ea typeface="+mn-ea"/>
            </a:rPr>
            <a:t>N</a:t>
          </a:r>
          <a:r>
            <a:rPr lang="zh-CN" sz="1100" dirty="0">
              <a:latin typeface="+mn-ea"/>
              <a:ea typeface="+mn-ea"/>
            </a:rPr>
            <a:t>个词的组合</a:t>
          </a:r>
        </a:p>
      </dgm:t>
    </dgm:pt>
    <dgm:pt modelId="{05565D31-915C-E645-9876-42349B3258C7}" type="parTrans" cxnId="{FF41723D-8169-7342-B4AB-772D5501E636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215B55A1-EC27-D147-84EC-A521178D21BC}" type="sibTrans" cxnId="{FF41723D-8169-7342-B4AB-772D5501E636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18520466-71A9-434B-94DC-DB3041B1F524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 适用于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信息检索</a:t>
          </a:r>
          <a:r>
            <a:rPr lang="zh-CN" altLang="en-US" sz="1100" dirty="0">
              <a:latin typeface="+mn-ea"/>
              <a:ea typeface="+mn-ea"/>
            </a:rPr>
            <a:t>和</a:t>
          </a:r>
          <a:r>
            <a:rPr lang="zh-CN" altLang="en-US" sz="1100" dirty="0">
              <a:solidFill>
                <a:srgbClr val="FF0000"/>
              </a:solidFill>
              <a:latin typeface="+mn-ea"/>
              <a:ea typeface="+mn-ea"/>
            </a:rPr>
            <a:t>主题分类</a:t>
          </a:r>
        </a:p>
      </dgm:t>
    </dgm:pt>
    <dgm:pt modelId="{F860C7BC-B82F-A846-A640-7C7975C52E9C}" type="parTrans" cxnId="{72AF505C-40E3-DB40-9043-6612B22A113B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F209FCDA-DC45-C74D-959C-B613B35E3519}" type="sibTrans" cxnId="{72AF505C-40E3-DB40-9043-6612B22A113B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80169F14-906A-594F-B29F-E03A386DC02F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 衡量词汇在文本中的重要性</a:t>
          </a:r>
        </a:p>
      </dgm:t>
    </dgm:pt>
    <dgm:pt modelId="{47B0AB13-B265-8E48-B8F1-77F373A5047E}" type="parTrans" cxnId="{63E86FC4-2495-2442-AE65-96CA9689F7EC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65E13C9C-35C6-3E47-9F5E-ED081BC1BBBF}" type="sibTrans" cxnId="{63E86FC4-2495-2442-AE65-96CA9689F7EC}">
      <dgm:prSet/>
      <dgm:spPr/>
      <dgm:t>
        <a:bodyPr/>
        <a:lstStyle/>
        <a:p>
          <a:endParaRPr lang="zh-CN" altLang="en-US" sz="4000">
            <a:latin typeface="+mn-ea"/>
            <a:ea typeface="+mn-ea"/>
          </a:endParaRPr>
        </a:p>
      </dgm:t>
    </dgm:pt>
    <dgm:pt modelId="{C94C56FD-0E0E-884E-B12C-DADCB251277B}" type="pres">
      <dgm:prSet presAssocID="{38804895-466D-3C43-B84E-6AC9963993CB}" presName="composite" presStyleCnt="0">
        <dgm:presLayoutVars>
          <dgm:chMax val="1"/>
          <dgm:dir/>
          <dgm:resizeHandles val="exact"/>
        </dgm:presLayoutVars>
      </dgm:prSet>
      <dgm:spPr/>
    </dgm:pt>
    <dgm:pt modelId="{8EFB95E7-EA08-C441-897C-697426320D0C}" type="pres">
      <dgm:prSet presAssocID="{38804895-466D-3C43-B84E-6AC9963993CB}" presName="radial" presStyleCnt="0">
        <dgm:presLayoutVars>
          <dgm:animLvl val="ctr"/>
        </dgm:presLayoutVars>
      </dgm:prSet>
      <dgm:spPr/>
    </dgm:pt>
    <dgm:pt modelId="{27E0B298-F0A8-004E-8705-4BFE8A036D1B}" type="pres">
      <dgm:prSet presAssocID="{905A227C-80BB-E14C-BA9D-C2662B64D3F6}" presName="centerShape" presStyleLbl="vennNode1" presStyleIdx="0" presStyleCnt="6" custScaleX="75063" custScaleY="75063"/>
      <dgm:spPr/>
    </dgm:pt>
    <dgm:pt modelId="{DFE09B98-4543-1045-A71A-1F3481674BC4}" type="pres">
      <dgm:prSet presAssocID="{BADC9977-0DEE-EC4F-8585-8F6A82244CC8}" presName="node" presStyleLbl="vennNode1" presStyleIdx="1" presStyleCnt="6" custScaleX="150125" custScaleY="150125">
        <dgm:presLayoutVars>
          <dgm:bulletEnabled val="1"/>
        </dgm:presLayoutVars>
      </dgm:prSet>
      <dgm:spPr/>
    </dgm:pt>
    <dgm:pt modelId="{1692AC71-A56B-8B4D-A434-EB863EA04367}" type="pres">
      <dgm:prSet presAssocID="{6583B031-EC0B-A640-AC2F-5A07F12A7CF9}" presName="node" presStyleLbl="vennNode1" presStyleIdx="2" presStyleCnt="6" custScaleX="150125" custScaleY="150125">
        <dgm:presLayoutVars>
          <dgm:bulletEnabled val="1"/>
        </dgm:presLayoutVars>
      </dgm:prSet>
      <dgm:spPr/>
    </dgm:pt>
    <dgm:pt modelId="{1D9B9EFF-E2CE-DD41-BAC8-A2515479799D}" type="pres">
      <dgm:prSet presAssocID="{6F05774E-5ACE-4C41-80DC-2A650584A68D}" presName="node" presStyleLbl="vennNode1" presStyleIdx="3" presStyleCnt="6" custScaleX="150125" custScaleY="150125">
        <dgm:presLayoutVars>
          <dgm:bulletEnabled val="1"/>
        </dgm:presLayoutVars>
      </dgm:prSet>
      <dgm:spPr/>
    </dgm:pt>
    <dgm:pt modelId="{0FEE139E-7969-CE40-A3FF-888B98466F2E}" type="pres">
      <dgm:prSet presAssocID="{7EAC0E54-186B-1B48-95F5-88D2A8BDA3A3}" presName="node" presStyleLbl="vennNode1" presStyleIdx="4" presStyleCnt="6" custScaleX="150125" custScaleY="150125">
        <dgm:presLayoutVars>
          <dgm:bulletEnabled val="1"/>
        </dgm:presLayoutVars>
      </dgm:prSet>
      <dgm:spPr/>
    </dgm:pt>
    <dgm:pt modelId="{4C9974E8-CFF4-0940-98CD-EEF762FD7B70}" type="pres">
      <dgm:prSet presAssocID="{9D811807-563B-E04A-A9A6-11CC9BC6C547}" presName="node" presStyleLbl="vennNode1" presStyleIdx="5" presStyleCnt="6" custScaleX="150125" custScaleY="150125">
        <dgm:presLayoutVars>
          <dgm:bulletEnabled val="1"/>
        </dgm:presLayoutVars>
      </dgm:prSet>
      <dgm:spPr/>
    </dgm:pt>
  </dgm:ptLst>
  <dgm:cxnLst>
    <dgm:cxn modelId="{62323205-79DF-7644-B111-708E7CF56D24}" type="presOf" srcId="{905A227C-80BB-E14C-BA9D-C2662B64D3F6}" destId="{27E0B298-F0A8-004E-8705-4BFE8A036D1B}" srcOrd="0" destOrd="0" presId="urn:microsoft.com/office/officeart/2005/8/layout/radial3"/>
    <dgm:cxn modelId="{745AE917-036E-C847-BC67-0B79F907F7F1}" type="presOf" srcId="{BDF3F1AD-84C8-5A4A-8529-6C2E46B4D2B2}" destId="{1692AC71-A56B-8B4D-A434-EB863EA04367}" srcOrd="0" destOrd="2" presId="urn:microsoft.com/office/officeart/2005/8/layout/radial3"/>
    <dgm:cxn modelId="{652E231F-3506-E943-A769-855D06E80A80}" type="presOf" srcId="{B96BD8DD-534A-F743-892A-4720B015B196}" destId="{4C9974E8-CFF4-0940-98CD-EEF762FD7B70}" srcOrd="0" destOrd="1" presId="urn:microsoft.com/office/officeart/2005/8/layout/radial3"/>
    <dgm:cxn modelId="{FDB5A82D-80D6-7C4E-A11C-C1F74944C768}" type="presOf" srcId="{F7C500DE-36FF-984D-88F8-95F4B6064CF5}" destId="{0FEE139E-7969-CE40-A3FF-888B98466F2E}" srcOrd="0" destOrd="1" presId="urn:microsoft.com/office/officeart/2005/8/layout/radial3"/>
    <dgm:cxn modelId="{621E3032-2132-D64C-BE8D-4581D9467F08}" srcId="{905A227C-80BB-E14C-BA9D-C2662B64D3F6}" destId="{6583B031-EC0B-A640-AC2F-5A07F12A7CF9}" srcOrd="1" destOrd="0" parTransId="{9A4F805B-2E64-0948-A94A-7D8181308344}" sibTransId="{F8B85973-2DD5-AD4D-ADED-FF570BE22FED}"/>
    <dgm:cxn modelId="{4B39C432-7970-BB4C-B928-F9CA58BFDBC8}" srcId="{9D811807-563B-E04A-A9A6-11CC9BC6C547}" destId="{B96BD8DD-534A-F743-892A-4720B015B196}" srcOrd="0" destOrd="0" parTransId="{9EAFA7EE-F48F-F046-A97B-D443F5D45007}" sibTransId="{6932A9A1-0EA3-B34B-A83A-B7C4BE7146ED}"/>
    <dgm:cxn modelId="{6261B634-2721-7E41-86CD-899EECF6F008}" srcId="{9D811807-563B-E04A-A9A6-11CC9BC6C547}" destId="{E62101D4-9641-D34A-8FE6-B11ACA451FE2}" srcOrd="1" destOrd="0" parTransId="{4253CB2D-0E3F-694A-B4F0-4090B1BCECF4}" sibTransId="{44503FA2-08FE-1047-9761-73829472D7C6}"/>
    <dgm:cxn modelId="{FF41723D-8169-7342-B4AB-772D5501E636}" srcId="{6583B031-EC0B-A640-AC2F-5A07F12A7CF9}" destId="{9365431F-E44D-0043-9D81-DFE1F6576DE7}" srcOrd="0" destOrd="0" parTransId="{05565D31-915C-E645-9876-42349B3258C7}" sibTransId="{215B55A1-EC27-D147-84EC-A521178D21BC}"/>
    <dgm:cxn modelId="{92A08147-8DAB-B542-8BEF-5D4734C34FB1}" type="presOf" srcId="{18520466-71A9-434B-94DC-DB3041B1F524}" destId="{1D9B9EFF-E2CE-DD41-BAC8-A2515479799D}" srcOrd="0" destOrd="2" presId="urn:microsoft.com/office/officeart/2005/8/layout/radial3"/>
    <dgm:cxn modelId="{875B2D4F-77BA-3641-B6BC-B12684931801}" srcId="{905A227C-80BB-E14C-BA9D-C2662B64D3F6}" destId="{BADC9977-0DEE-EC4F-8585-8F6A82244CC8}" srcOrd="0" destOrd="0" parTransId="{1C6AF1D8-AA96-B847-A35F-FA376A1A0D94}" sibTransId="{E9B2B3AF-4668-AE42-B1E5-F90E57008556}"/>
    <dgm:cxn modelId="{72AF505C-40E3-DB40-9043-6612B22A113B}" srcId="{6F05774E-5ACE-4C41-80DC-2A650584A68D}" destId="{18520466-71A9-434B-94DC-DB3041B1F524}" srcOrd="1" destOrd="0" parTransId="{F860C7BC-B82F-A846-A640-7C7975C52E9C}" sibTransId="{F209FCDA-DC45-C74D-959C-B613B35E3519}"/>
    <dgm:cxn modelId="{E302855C-818C-C645-A81D-3CDDA7C131AD}" type="presOf" srcId="{7913D045-9EEE-F64D-A373-0A7637990CA4}" destId="{DFE09B98-4543-1045-A71A-1F3481674BC4}" srcOrd="0" destOrd="2" presId="urn:microsoft.com/office/officeart/2005/8/layout/radial3"/>
    <dgm:cxn modelId="{D3412A5F-4DF5-B04D-AC59-773DF7A21511}" type="presOf" srcId="{28992CA4-CF99-D64F-BB8F-BE93F175F81A}" destId="{0FEE139E-7969-CE40-A3FF-888B98466F2E}" srcOrd="0" destOrd="2" presId="urn:microsoft.com/office/officeart/2005/8/layout/radial3"/>
    <dgm:cxn modelId="{FE02C361-F2D8-984D-BC3C-096F3282F43E}" type="presOf" srcId="{9365431F-E44D-0043-9D81-DFE1F6576DE7}" destId="{1692AC71-A56B-8B4D-A434-EB863EA04367}" srcOrd="0" destOrd="1" presId="urn:microsoft.com/office/officeart/2005/8/layout/radial3"/>
    <dgm:cxn modelId="{F2D5FC6F-8177-4946-9C10-9FB2A7FB7E93}" srcId="{6583B031-EC0B-A640-AC2F-5A07F12A7CF9}" destId="{BDF3F1AD-84C8-5A4A-8529-6C2E46B4D2B2}" srcOrd="1" destOrd="0" parTransId="{AD51530D-0125-CB4B-BAD2-D5DFBF25B79E}" sibTransId="{7CD5754D-671F-6540-BBAA-44D5F781EC1B}"/>
    <dgm:cxn modelId="{617F7F70-44B8-5740-8659-989DD25A6853}" srcId="{38804895-466D-3C43-B84E-6AC9963993CB}" destId="{905A227C-80BB-E14C-BA9D-C2662B64D3F6}" srcOrd="0" destOrd="0" parTransId="{90EC67AF-D2CD-3745-85D1-0720031471E4}" sibTransId="{7AAFC886-FFED-FF47-82B5-2BC978E4E286}"/>
    <dgm:cxn modelId="{151E807F-CDFC-C140-8FFC-D41F674793CF}" type="presOf" srcId="{7EAC0E54-186B-1B48-95F5-88D2A8BDA3A3}" destId="{0FEE139E-7969-CE40-A3FF-888B98466F2E}" srcOrd="0" destOrd="0" presId="urn:microsoft.com/office/officeart/2005/8/layout/radial3"/>
    <dgm:cxn modelId="{194B0D8B-21DB-704C-A1D1-DA7C710FD6FD}" type="presOf" srcId="{DBE41C99-259B-E94D-BD05-EAF48E37959E}" destId="{DFE09B98-4543-1045-A71A-1F3481674BC4}" srcOrd="0" destOrd="1" presId="urn:microsoft.com/office/officeart/2005/8/layout/radial3"/>
    <dgm:cxn modelId="{4F52E18C-0094-5343-95EC-A3ABB31BC91B}" type="presOf" srcId="{9D811807-563B-E04A-A9A6-11CC9BC6C547}" destId="{4C9974E8-CFF4-0940-98CD-EEF762FD7B70}" srcOrd="0" destOrd="0" presId="urn:microsoft.com/office/officeart/2005/8/layout/radial3"/>
    <dgm:cxn modelId="{CA79D0A6-B1D0-5E47-8830-CF0158E0406F}" srcId="{905A227C-80BB-E14C-BA9D-C2662B64D3F6}" destId="{6F05774E-5ACE-4C41-80DC-2A650584A68D}" srcOrd="2" destOrd="0" parTransId="{0A02D741-3658-DD43-B2E6-CFE1BBF889FB}" sibTransId="{D352C0DE-060E-4246-96A4-37D90010EFC4}"/>
    <dgm:cxn modelId="{E31445B5-2251-A44A-A396-C7B9984E0E45}" type="presOf" srcId="{6583B031-EC0B-A640-AC2F-5A07F12A7CF9}" destId="{1692AC71-A56B-8B4D-A434-EB863EA04367}" srcOrd="0" destOrd="0" presId="urn:microsoft.com/office/officeart/2005/8/layout/radial3"/>
    <dgm:cxn modelId="{645CD4B9-78EE-F34D-9776-FB5DF863CCDC}" srcId="{7EAC0E54-186B-1B48-95F5-88D2A8BDA3A3}" destId="{28992CA4-CF99-D64F-BB8F-BE93F175F81A}" srcOrd="1" destOrd="0" parTransId="{AD043390-E7DC-5B42-B3AB-6CA097C45392}" sibTransId="{8A33CEF5-F91B-2549-BD81-C3DB0CE963F3}"/>
    <dgm:cxn modelId="{CAA60DBA-6E44-3E46-A6F3-EAE1ECC329A3}" srcId="{905A227C-80BB-E14C-BA9D-C2662B64D3F6}" destId="{7EAC0E54-186B-1B48-95F5-88D2A8BDA3A3}" srcOrd="3" destOrd="0" parTransId="{52DCEC6F-9C25-9549-853C-AD05C3D028FB}" sibTransId="{4C3E08B2-FA9E-584B-B17E-C88D366E27EF}"/>
    <dgm:cxn modelId="{10BE38BF-0731-C645-9941-9D48E1FF9D14}" type="presOf" srcId="{E62101D4-9641-D34A-8FE6-B11ACA451FE2}" destId="{4C9974E8-CFF4-0940-98CD-EEF762FD7B70}" srcOrd="0" destOrd="2" presId="urn:microsoft.com/office/officeart/2005/8/layout/radial3"/>
    <dgm:cxn modelId="{55C6B0C2-5FB3-B543-908A-5A599BCF695C}" type="presOf" srcId="{80169F14-906A-594F-B29F-E03A386DC02F}" destId="{1D9B9EFF-E2CE-DD41-BAC8-A2515479799D}" srcOrd="0" destOrd="1" presId="urn:microsoft.com/office/officeart/2005/8/layout/radial3"/>
    <dgm:cxn modelId="{63E86FC4-2495-2442-AE65-96CA9689F7EC}" srcId="{6F05774E-5ACE-4C41-80DC-2A650584A68D}" destId="{80169F14-906A-594F-B29F-E03A386DC02F}" srcOrd="0" destOrd="0" parTransId="{47B0AB13-B265-8E48-B8F1-77F373A5047E}" sibTransId="{65E13C9C-35C6-3E47-9F5E-ED081BC1BBBF}"/>
    <dgm:cxn modelId="{793669C9-4BEB-E64D-94D0-07EBBB96FBAE}" srcId="{BADC9977-0DEE-EC4F-8585-8F6A82244CC8}" destId="{7913D045-9EEE-F64D-A373-0A7637990CA4}" srcOrd="1" destOrd="0" parTransId="{B6B60CCB-36C8-0C4D-96FC-6F37F572FFB9}" sibTransId="{ABD45A82-7C1F-AF41-92B9-28B77573D8F2}"/>
    <dgm:cxn modelId="{55F854CA-AA0A-E545-B862-8E1110630F0D}" srcId="{BADC9977-0DEE-EC4F-8585-8F6A82244CC8}" destId="{DBE41C99-259B-E94D-BD05-EAF48E37959E}" srcOrd="0" destOrd="0" parTransId="{3FA896CA-B70F-8649-99D2-BDBDDEA1FA2C}" sibTransId="{2535348E-0ED9-8048-B436-B77DC78C57AE}"/>
    <dgm:cxn modelId="{46AE79D2-930D-084A-B5E9-7543678544CB}" type="presOf" srcId="{6F05774E-5ACE-4C41-80DC-2A650584A68D}" destId="{1D9B9EFF-E2CE-DD41-BAC8-A2515479799D}" srcOrd="0" destOrd="0" presId="urn:microsoft.com/office/officeart/2005/8/layout/radial3"/>
    <dgm:cxn modelId="{9ECC5FD8-7A28-FE40-98F7-4F9A3AC81464}" srcId="{905A227C-80BB-E14C-BA9D-C2662B64D3F6}" destId="{9D811807-563B-E04A-A9A6-11CC9BC6C547}" srcOrd="4" destOrd="0" parTransId="{EA9AFB93-4216-744D-914B-FDCF70D7188A}" sibTransId="{613D642D-3BFC-1549-B1D3-86BF813116EF}"/>
    <dgm:cxn modelId="{F317ADE7-6B51-0F48-A473-51F88884EF9F}" srcId="{7EAC0E54-186B-1B48-95F5-88D2A8BDA3A3}" destId="{F7C500DE-36FF-984D-88F8-95F4B6064CF5}" srcOrd="0" destOrd="0" parTransId="{9CF803FC-2DD2-9141-86CD-A3C0A179E9DD}" sibTransId="{1A5D75F1-28DC-7A42-99E6-C88E83616690}"/>
    <dgm:cxn modelId="{A99F84E8-1193-054E-8903-4C557C631AAD}" type="presOf" srcId="{BADC9977-0DEE-EC4F-8585-8F6A82244CC8}" destId="{DFE09B98-4543-1045-A71A-1F3481674BC4}" srcOrd="0" destOrd="0" presId="urn:microsoft.com/office/officeart/2005/8/layout/radial3"/>
    <dgm:cxn modelId="{DBA4E0F5-1011-7A4C-918D-3267DFB7B83D}" type="presOf" srcId="{38804895-466D-3C43-B84E-6AC9963993CB}" destId="{C94C56FD-0E0E-884E-B12C-DADCB251277B}" srcOrd="0" destOrd="0" presId="urn:microsoft.com/office/officeart/2005/8/layout/radial3"/>
    <dgm:cxn modelId="{61D2115D-0689-B548-B165-07D19EBBD1AB}" type="presParOf" srcId="{C94C56FD-0E0E-884E-B12C-DADCB251277B}" destId="{8EFB95E7-EA08-C441-897C-697426320D0C}" srcOrd="0" destOrd="0" presId="urn:microsoft.com/office/officeart/2005/8/layout/radial3"/>
    <dgm:cxn modelId="{23E60853-C08E-E740-AB9A-9ED3E7AC2582}" type="presParOf" srcId="{8EFB95E7-EA08-C441-897C-697426320D0C}" destId="{27E0B298-F0A8-004E-8705-4BFE8A036D1B}" srcOrd="0" destOrd="0" presId="urn:microsoft.com/office/officeart/2005/8/layout/radial3"/>
    <dgm:cxn modelId="{4A918DEA-D799-5B47-BC1E-97719986FE8C}" type="presParOf" srcId="{8EFB95E7-EA08-C441-897C-697426320D0C}" destId="{DFE09B98-4543-1045-A71A-1F3481674BC4}" srcOrd="1" destOrd="0" presId="urn:microsoft.com/office/officeart/2005/8/layout/radial3"/>
    <dgm:cxn modelId="{A1070F5A-1A5C-AD49-A638-03F667601441}" type="presParOf" srcId="{8EFB95E7-EA08-C441-897C-697426320D0C}" destId="{1692AC71-A56B-8B4D-A434-EB863EA04367}" srcOrd="2" destOrd="0" presId="urn:microsoft.com/office/officeart/2005/8/layout/radial3"/>
    <dgm:cxn modelId="{E727F19D-EC18-2241-BB3A-87741AE5F37F}" type="presParOf" srcId="{8EFB95E7-EA08-C441-897C-697426320D0C}" destId="{1D9B9EFF-E2CE-DD41-BAC8-A2515479799D}" srcOrd="3" destOrd="0" presId="urn:microsoft.com/office/officeart/2005/8/layout/radial3"/>
    <dgm:cxn modelId="{D78371CF-9117-6843-AD72-9DBA23035F69}" type="presParOf" srcId="{8EFB95E7-EA08-C441-897C-697426320D0C}" destId="{0FEE139E-7969-CE40-A3FF-888B98466F2E}" srcOrd="4" destOrd="0" presId="urn:microsoft.com/office/officeart/2005/8/layout/radial3"/>
    <dgm:cxn modelId="{00B20043-1392-5E4D-B390-0B11DC77F5C8}" type="presParOf" srcId="{8EFB95E7-EA08-C441-897C-697426320D0C}" destId="{4C9974E8-CFF4-0940-98CD-EEF762FD7B70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算法</a:t>
          </a:r>
        </a:p>
      </dsp:txBody>
      <dsp:txXfrm>
        <a:off x="291297" y="1661843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词共现矩阵</a:t>
          </a: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3113666"/>
        <a:ext cx="802128" cy="4157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EC81C-DC67-4748-88B1-6C0F5A29B52B}">
      <dsp:nvSpPr>
        <dsp:cNvPr id="0" name=""/>
        <dsp:cNvSpPr/>
      </dsp:nvSpPr>
      <dsp:spPr>
        <a:xfrm>
          <a:off x="0" y="0"/>
          <a:ext cx="3661072" cy="489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维度表达</a:t>
          </a:r>
        </a:p>
      </dsp:txBody>
      <dsp:txXfrm>
        <a:off x="0" y="0"/>
        <a:ext cx="3661072" cy="489600"/>
      </dsp:txXfrm>
    </dsp:sp>
    <dsp:sp modelId="{8C29CA30-293E-C041-BA4A-F41EC62EFA71}">
      <dsp:nvSpPr>
        <dsp:cNvPr id="0" name=""/>
        <dsp:cNvSpPr/>
      </dsp:nvSpPr>
      <dsp:spPr>
        <a:xfrm>
          <a:off x="38" y="495343"/>
          <a:ext cx="3661072" cy="107329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b="1" kern="1200" dirty="0">
              <a:latin typeface="+mn-ea"/>
              <a:ea typeface="+mn-ea"/>
            </a:rPr>
            <a:t>词袋模型</a:t>
          </a:r>
          <a:r>
            <a:rPr lang="zh-CN" sz="1400" kern="1200" dirty="0">
              <a:latin typeface="+mn-ea"/>
              <a:ea typeface="+mn-ea"/>
            </a:rPr>
            <a:t>：将文档表示为词频向量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+mn-ea"/>
              <a:ea typeface="+mn-ea"/>
            </a:rPr>
            <a:t>TF-IDF</a:t>
          </a:r>
          <a:r>
            <a:rPr lang="zh-CN" altLang="en-US" sz="1400" b="1" kern="1200" dirty="0">
              <a:latin typeface="+mn-ea"/>
              <a:ea typeface="+mn-ea"/>
            </a:rPr>
            <a:t> 算法</a:t>
          </a:r>
          <a:r>
            <a:rPr lang="zh-CN" sz="1400" kern="1200" dirty="0">
              <a:latin typeface="+mn-ea"/>
              <a:ea typeface="+mn-ea"/>
            </a:rPr>
            <a:t>：同样是向量，但每个维度都经过了重要性加权</a:t>
          </a:r>
        </a:p>
      </dsp:txBody>
      <dsp:txXfrm>
        <a:off x="38" y="495343"/>
        <a:ext cx="3661072" cy="1073295"/>
      </dsp:txXfrm>
    </dsp:sp>
    <dsp:sp modelId="{8539B354-690C-DF40-8582-D17425540A76}">
      <dsp:nvSpPr>
        <dsp:cNvPr id="0" name=""/>
        <dsp:cNvSpPr/>
      </dsp:nvSpPr>
      <dsp:spPr>
        <a:xfrm>
          <a:off x="4173698" y="0"/>
          <a:ext cx="3661072" cy="489600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信息捕捉</a:t>
          </a:r>
        </a:p>
      </dsp:txBody>
      <dsp:txXfrm>
        <a:off x="4173698" y="0"/>
        <a:ext cx="3661072" cy="489600"/>
      </dsp:txXfrm>
    </dsp:sp>
    <dsp:sp modelId="{F8E225A6-E05C-DC4D-A5A3-79713D7E7F4D}">
      <dsp:nvSpPr>
        <dsp:cNvPr id="0" name=""/>
        <dsp:cNvSpPr/>
      </dsp:nvSpPr>
      <dsp:spPr>
        <a:xfrm>
          <a:off x="4173660" y="495343"/>
          <a:ext cx="3661072" cy="1073295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b="1" kern="1200" dirty="0">
              <a:latin typeface="+mn-ea"/>
              <a:ea typeface="+mn-ea"/>
            </a:rPr>
            <a:t>词袋模型</a:t>
          </a:r>
          <a:r>
            <a:rPr lang="zh-CN" sz="1400" kern="1200" dirty="0">
              <a:latin typeface="+mn-ea"/>
              <a:ea typeface="+mn-ea"/>
            </a:rPr>
            <a:t>：只关注</a:t>
          </a:r>
          <a:r>
            <a:rPr lang="en-US" sz="1400" kern="1200" dirty="0">
              <a:latin typeface="+mn-ea"/>
              <a:ea typeface="+mn-ea"/>
            </a:rPr>
            <a:t>“</a:t>
          </a:r>
          <a:r>
            <a:rPr lang="zh-CN" sz="1400" kern="1200" dirty="0">
              <a:latin typeface="+mn-ea"/>
              <a:ea typeface="+mn-ea"/>
            </a:rPr>
            <a:t>量</a:t>
          </a:r>
          <a:r>
            <a:rPr lang="en-US" sz="1400" kern="1200" dirty="0">
              <a:latin typeface="+mn-ea"/>
              <a:ea typeface="+mn-ea"/>
            </a:rPr>
            <a:t>”</a:t>
          </a:r>
          <a:r>
            <a:rPr lang="zh-CN" altLang="en-US" sz="1400" kern="1200" dirty="0">
              <a:latin typeface="+mn-ea"/>
              <a:ea typeface="+mn-ea"/>
            </a:rPr>
            <a:t>（</a:t>
          </a:r>
          <a:r>
            <a:rPr lang="zh-CN" sz="1400" kern="1200" dirty="0">
              <a:latin typeface="+mn-ea"/>
              <a:ea typeface="+mn-ea"/>
            </a:rPr>
            <a:t>词出现了多少次</a:t>
          </a:r>
          <a:r>
            <a:rPr lang="zh-CN" altLang="en-US" sz="1400" kern="1200" dirty="0">
              <a:latin typeface="+mn-ea"/>
              <a:ea typeface="+mn-ea"/>
            </a:rPr>
            <a:t>）</a:t>
          </a:r>
          <a:endParaRPr lang="zh-CN" sz="1400" kern="1200" dirty="0">
            <a:latin typeface="+mn-ea"/>
            <a:ea typeface="+mn-ea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+mn-ea"/>
              <a:ea typeface="+mn-ea"/>
            </a:rPr>
            <a:t>TF-IDF</a:t>
          </a:r>
          <a:r>
            <a:rPr lang="zh-CN" altLang="en-US" sz="1400" b="1" kern="1200" dirty="0">
              <a:latin typeface="+mn-ea"/>
              <a:ea typeface="+mn-ea"/>
            </a:rPr>
            <a:t> </a:t>
          </a:r>
          <a:r>
            <a:rPr lang="en-US" sz="1400" b="1" kern="1200" dirty="0" err="1">
              <a:latin typeface="+mn-ea"/>
              <a:ea typeface="+mn-ea"/>
            </a:rPr>
            <a:t>算法</a:t>
          </a:r>
          <a:r>
            <a:rPr lang="zh-CN" sz="1400" kern="1200" dirty="0">
              <a:latin typeface="+mn-ea"/>
              <a:ea typeface="+mn-ea"/>
            </a:rPr>
            <a:t>：同时关注</a:t>
          </a:r>
          <a:r>
            <a:rPr lang="en-US" sz="1400" kern="1200" dirty="0">
              <a:latin typeface="+mn-ea"/>
              <a:ea typeface="+mn-ea"/>
            </a:rPr>
            <a:t>“</a:t>
          </a:r>
          <a:r>
            <a:rPr lang="zh-CN" sz="1400" kern="1200" dirty="0">
              <a:latin typeface="+mn-ea"/>
              <a:ea typeface="+mn-ea"/>
            </a:rPr>
            <a:t>量</a:t>
          </a:r>
          <a:r>
            <a:rPr lang="en-US" sz="1400" kern="1200" dirty="0">
              <a:latin typeface="+mn-ea"/>
              <a:ea typeface="+mn-ea"/>
            </a:rPr>
            <a:t>”</a:t>
          </a:r>
          <a:r>
            <a:rPr lang="zh-CN" sz="1400" kern="1200" dirty="0">
              <a:latin typeface="+mn-ea"/>
              <a:ea typeface="+mn-ea"/>
            </a:rPr>
            <a:t>和</a:t>
          </a:r>
          <a:r>
            <a:rPr lang="en-US" sz="1400" kern="1200" dirty="0">
              <a:latin typeface="+mn-ea"/>
              <a:ea typeface="+mn-ea"/>
            </a:rPr>
            <a:t>“</a:t>
          </a:r>
          <a:r>
            <a:rPr lang="zh-CN" sz="1400" kern="1200" dirty="0">
              <a:latin typeface="+mn-ea"/>
              <a:ea typeface="+mn-ea"/>
            </a:rPr>
            <a:t>质</a:t>
          </a:r>
          <a:r>
            <a:rPr lang="en-US" sz="1400" kern="1200" dirty="0">
              <a:latin typeface="+mn-ea"/>
              <a:ea typeface="+mn-ea"/>
            </a:rPr>
            <a:t>”</a:t>
          </a:r>
          <a:r>
            <a:rPr lang="zh-CN" altLang="en-US" sz="1400" kern="1200" dirty="0">
              <a:latin typeface="+mn-ea"/>
              <a:ea typeface="+mn-ea"/>
            </a:rPr>
            <a:t>（</a:t>
          </a:r>
          <a:r>
            <a:rPr lang="zh-CN" sz="1400" kern="1200" dirty="0">
              <a:latin typeface="+mn-ea"/>
              <a:ea typeface="+mn-ea"/>
            </a:rPr>
            <a:t>词的独特性</a:t>
          </a:r>
          <a:r>
            <a:rPr lang="zh-CN" altLang="en-US" sz="1400" kern="1200" dirty="0">
              <a:latin typeface="+mn-ea"/>
              <a:ea typeface="+mn-ea"/>
            </a:rPr>
            <a:t>）</a:t>
          </a:r>
          <a:endParaRPr lang="zh-CN" sz="1400" kern="1200" dirty="0">
            <a:latin typeface="+mn-ea"/>
            <a:ea typeface="+mn-ea"/>
          </a:endParaRPr>
        </a:p>
      </dsp:txBody>
      <dsp:txXfrm>
        <a:off x="4173660" y="495343"/>
        <a:ext cx="3661072" cy="107329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EB2D4-B4B9-8C4E-87EA-900BFB22CEDA}">
      <dsp:nvSpPr>
        <dsp:cNvPr id="0" name=""/>
        <dsp:cNvSpPr/>
      </dsp:nvSpPr>
      <dsp:spPr>
        <a:xfrm>
          <a:off x="0" y="259147"/>
          <a:ext cx="9196467" cy="4283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63A26-4CD6-2E41-A38A-3BB7613EC8D9}">
      <dsp:nvSpPr>
        <dsp:cNvPr id="0" name=""/>
        <dsp:cNvSpPr/>
      </dsp:nvSpPr>
      <dsp:spPr>
        <a:xfrm>
          <a:off x="459823" y="8227"/>
          <a:ext cx="6437526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学习</a:t>
          </a:r>
          <a:r>
            <a:rPr lang="zh-CN" sz="1700" b="1" kern="1200" dirty="0"/>
            <a:t>了</a:t>
          </a:r>
          <a:r>
            <a:rPr lang="zh-CN" altLang="en-US" sz="1700" b="1" kern="1200" dirty="0"/>
            <a:t>分词</a:t>
          </a:r>
          <a:r>
            <a:rPr lang="zh-CN" sz="1700" b="1" kern="1200" dirty="0"/>
            <a:t>的基本概念</a:t>
          </a:r>
          <a:endParaRPr lang="zh-CN" sz="1700" kern="1200" dirty="0"/>
        </a:p>
      </dsp:txBody>
      <dsp:txXfrm>
        <a:off x="484321" y="32725"/>
        <a:ext cx="6388530" cy="452844"/>
      </dsp:txXfrm>
    </dsp:sp>
    <dsp:sp modelId="{40A26EBC-4DE4-4044-B04F-9C452A08C965}">
      <dsp:nvSpPr>
        <dsp:cNvPr id="0" name=""/>
        <dsp:cNvSpPr/>
      </dsp:nvSpPr>
      <dsp:spPr>
        <a:xfrm>
          <a:off x="0" y="1030267"/>
          <a:ext cx="9196467" cy="4283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15C94-030E-E24E-B346-51690D470996}">
      <dsp:nvSpPr>
        <dsp:cNvPr id="0" name=""/>
        <dsp:cNvSpPr/>
      </dsp:nvSpPr>
      <dsp:spPr>
        <a:xfrm>
          <a:off x="459823" y="779347"/>
          <a:ext cx="6437526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学习</a:t>
          </a:r>
          <a:r>
            <a:rPr lang="zh-CN" sz="1700" b="1" kern="1200" dirty="0"/>
            <a:t>了</a:t>
          </a:r>
          <a:r>
            <a:rPr lang="zh-CN" altLang="en-US" sz="1700" b="1" kern="1200" dirty="0"/>
            <a:t>词袋模型的基本概念与应用</a:t>
          </a:r>
          <a:endParaRPr lang="zh-CN" sz="1700" kern="1200" dirty="0"/>
        </a:p>
      </dsp:txBody>
      <dsp:txXfrm>
        <a:off x="484321" y="803845"/>
        <a:ext cx="6388530" cy="452844"/>
      </dsp:txXfrm>
    </dsp:sp>
    <dsp:sp modelId="{BBEED717-3B3A-7E43-8921-26EDEC5DDD07}">
      <dsp:nvSpPr>
        <dsp:cNvPr id="0" name=""/>
        <dsp:cNvSpPr/>
      </dsp:nvSpPr>
      <dsp:spPr>
        <a:xfrm>
          <a:off x="0" y="1801387"/>
          <a:ext cx="9196467" cy="4283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77667-908B-1440-B82B-6E0008191301}">
      <dsp:nvSpPr>
        <dsp:cNvPr id="0" name=""/>
        <dsp:cNvSpPr/>
      </dsp:nvSpPr>
      <dsp:spPr>
        <a:xfrm>
          <a:off x="459823" y="1550467"/>
          <a:ext cx="6437526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学习</a:t>
          </a:r>
          <a:r>
            <a:rPr lang="zh-CN" sz="1700" b="1" kern="1200" dirty="0"/>
            <a:t>了</a:t>
          </a:r>
          <a:r>
            <a:rPr lang="zh-CN" altLang="en-US" sz="1700" b="1" kern="1200" dirty="0"/>
            <a:t> </a:t>
          </a:r>
          <a:r>
            <a:rPr lang="en-US" altLang="zh-CN" sz="1700" b="1" kern="1200" dirty="0"/>
            <a:t>N-Gram</a:t>
          </a:r>
          <a:r>
            <a:rPr lang="zh-CN" altLang="en-US" sz="1700" b="1" kern="1200" dirty="0"/>
            <a:t> 语言模型的基本概念与应用</a:t>
          </a:r>
          <a:endParaRPr lang="zh-CN" sz="1700" kern="1200" dirty="0"/>
        </a:p>
      </dsp:txBody>
      <dsp:txXfrm>
        <a:off x="484321" y="1574965"/>
        <a:ext cx="6388530" cy="452844"/>
      </dsp:txXfrm>
    </dsp:sp>
    <dsp:sp modelId="{A0C263DE-7732-3044-95CC-F1F99B651AE3}">
      <dsp:nvSpPr>
        <dsp:cNvPr id="0" name=""/>
        <dsp:cNvSpPr/>
      </dsp:nvSpPr>
      <dsp:spPr>
        <a:xfrm>
          <a:off x="0" y="2572507"/>
          <a:ext cx="9196467" cy="4283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58232-16DD-B045-A4CB-ABC0B285035C}">
      <dsp:nvSpPr>
        <dsp:cNvPr id="0" name=""/>
        <dsp:cNvSpPr/>
      </dsp:nvSpPr>
      <dsp:spPr>
        <a:xfrm>
          <a:off x="459823" y="2321587"/>
          <a:ext cx="6437526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学习</a:t>
          </a:r>
          <a:r>
            <a:rPr lang="zh-CN" sz="1700" b="1" kern="1200" dirty="0"/>
            <a:t>了</a:t>
          </a:r>
          <a:r>
            <a:rPr lang="zh-CN" altLang="en-US" sz="1700" b="1" kern="1200" dirty="0"/>
            <a:t> </a:t>
          </a:r>
          <a:r>
            <a:rPr lang="en-US" altLang="zh-CN" sz="1700" b="1" kern="1200" dirty="0"/>
            <a:t>TF-IDF </a:t>
          </a:r>
          <a:r>
            <a:rPr lang="zh-CN" altLang="en-US" sz="1700" b="1" kern="1200" dirty="0"/>
            <a:t>算法的基本概念与应用</a:t>
          </a:r>
          <a:endParaRPr lang="zh-CN" sz="1700" kern="1200" dirty="0"/>
        </a:p>
      </dsp:txBody>
      <dsp:txXfrm>
        <a:off x="484321" y="2346085"/>
        <a:ext cx="6388530" cy="452844"/>
      </dsp:txXfrm>
    </dsp:sp>
    <dsp:sp modelId="{CDACCC0E-5C68-CA48-BF7C-DCE9FEDA55A2}">
      <dsp:nvSpPr>
        <dsp:cNvPr id="0" name=""/>
        <dsp:cNvSpPr/>
      </dsp:nvSpPr>
      <dsp:spPr>
        <a:xfrm>
          <a:off x="0" y="3343627"/>
          <a:ext cx="9196467" cy="4283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664E6-5A0E-894D-A0D0-8F2136D22E8A}">
      <dsp:nvSpPr>
        <dsp:cNvPr id="0" name=""/>
        <dsp:cNvSpPr/>
      </dsp:nvSpPr>
      <dsp:spPr>
        <a:xfrm>
          <a:off x="459823" y="3092707"/>
          <a:ext cx="6437526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学习</a:t>
          </a:r>
          <a:r>
            <a:rPr lang="zh-CN" sz="1700" b="1" kern="1200" dirty="0"/>
            <a:t>了</a:t>
          </a:r>
          <a:r>
            <a:rPr lang="zh-CN" altLang="en-US" sz="1700" b="1" kern="1200" dirty="0"/>
            <a:t>潜在语义分析模型的基本概念与应用</a:t>
          </a:r>
          <a:endParaRPr lang="zh-CN" sz="1700" kern="1200" dirty="0"/>
        </a:p>
      </dsp:txBody>
      <dsp:txXfrm>
        <a:off x="484321" y="3117205"/>
        <a:ext cx="6388530" cy="452844"/>
      </dsp:txXfrm>
    </dsp:sp>
    <dsp:sp modelId="{4B59EEF5-CCEB-9240-8733-69A421B52EA6}">
      <dsp:nvSpPr>
        <dsp:cNvPr id="0" name=""/>
        <dsp:cNvSpPr/>
      </dsp:nvSpPr>
      <dsp:spPr>
        <a:xfrm>
          <a:off x="0" y="4114746"/>
          <a:ext cx="9196467" cy="4283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D271C-20C1-3B4F-9214-8E584D589C3A}">
      <dsp:nvSpPr>
        <dsp:cNvPr id="0" name=""/>
        <dsp:cNvSpPr/>
      </dsp:nvSpPr>
      <dsp:spPr>
        <a:xfrm>
          <a:off x="459823" y="3863826"/>
          <a:ext cx="6437526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学习</a:t>
          </a:r>
          <a:r>
            <a:rPr lang="zh-CN" sz="1700" b="1" kern="1200" dirty="0"/>
            <a:t>了</a:t>
          </a:r>
          <a:r>
            <a:rPr lang="zh-CN" altLang="en-US" sz="1700" b="1" kern="1200" dirty="0"/>
            <a:t>词共现算法的核心思想与应用</a:t>
          </a:r>
          <a:endParaRPr lang="zh-CN" sz="1700" kern="1200" dirty="0"/>
        </a:p>
      </dsp:txBody>
      <dsp:txXfrm>
        <a:off x="484321" y="3888324"/>
        <a:ext cx="6388530" cy="45284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63688"/>
          <a:ext cx="1310212" cy="711096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基于统计的自然语言表示</a:t>
          </a:r>
        </a:p>
      </dsp:txBody>
      <dsp:txXfrm>
        <a:off x="20827" y="184515"/>
        <a:ext cx="1268558" cy="669442"/>
      </dsp:txXfrm>
    </dsp:sp>
    <dsp:sp modelId="{88997F90-D3E7-43E9-A45F-282CBE581B4A}">
      <dsp:nvSpPr>
        <dsp:cNvPr id="0" name=""/>
        <dsp:cNvSpPr/>
      </dsp:nvSpPr>
      <dsp:spPr>
        <a:xfrm>
          <a:off x="131021" y="874784"/>
          <a:ext cx="132277" cy="250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462"/>
              </a:lnTo>
              <a:lnTo>
                <a:pt x="132277" y="25046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63298" y="958272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73079" y="968053"/>
        <a:ext cx="779503" cy="314388"/>
      </dsp:txXfrm>
    </dsp:sp>
    <dsp:sp modelId="{65D3447C-4584-489A-B785-D9E2C430E7B5}">
      <dsp:nvSpPr>
        <dsp:cNvPr id="0" name=""/>
        <dsp:cNvSpPr/>
      </dsp:nvSpPr>
      <dsp:spPr>
        <a:xfrm>
          <a:off x="131021" y="874784"/>
          <a:ext cx="132277" cy="667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900"/>
              </a:lnTo>
              <a:lnTo>
                <a:pt x="132277" y="66790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63298" y="1375709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73079" y="1385490"/>
        <a:ext cx="779503" cy="314388"/>
      </dsp:txXfrm>
    </dsp:sp>
    <dsp:sp modelId="{1FC39C1D-D0CE-4E0D-AAE2-15773629CC8F}">
      <dsp:nvSpPr>
        <dsp:cNvPr id="0" name=""/>
        <dsp:cNvSpPr/>
      </dsp:nvSpPr>
      <dsp:spPr>
        <a:xfrm>
          <a:off x="131021" y="874784"/>
          <a:ext cx="132277" cy="1085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5337"/>
              </a:lnTo>
              <a:lnTo>
                <a:pt x="132277" y="108533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63298" y="1793147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endParaRPr lang="zh-CN" altLang="en-US" sz="1200" b="1" kern="1200" dirty="0"/>
        </a:p>
      </dsp:txBody>
      <dsp:txXfrm>
        <a:off x="273079" y="1802928"/>
        <a:ext cx="779503" cy="314388"/>
      </dsp:txXfrm>
    </dsp:sp>
    <dsp:sp modelId="{512D2373-1ED6-411E-AAB1-895D348336C1}">
      <dsp:nvSpPr>
        <dsp:cNvPr id="0" name=""/>
        <dsp:cNvSpPr/>
      </dsp:nvSpPr>
      <dsp:spPr>
        <a:xfrm>
          <a:off x="131021" y="874784"/>
          <a:ext cx="132277" cy="150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2775"/>
              </a:lnTo>
              <a:lnTo>
                <a:pt x="132277" y="150277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63298" y="2210585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73079" y="2220366"/>
        <a:ext cx="779503" cy="314388"/>
      </dsp:txXfrm>
    </dsp:sp>
    <dsp:sp modelId="{8236CA55-C147-A94A-B623-117E12D38CA0}">
      <dsp:nvSpPr>
        <dsp:cNvPr id="0" name=""/>
        <dsp:cNvSpPr/>
      </dsp:nvSpPr>
      <dsp:spPr>
        <a:xfrm>
          <a:off x="131021" y="874784"/>
          <a:ext cx="132277" cy="1920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0212"/>
              </a:lnTo>
              <a:lnTo>
                <a:pt x="132277" y="19202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63298" y="2628022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LSA/LSI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73079" y="2637803"/>
        <a:ext cx="779503" cy="314388"/>
      </dsp:txXfrm>
    </dsp:sp>
    <dsp:sp modelId="{FFC84F66-A30C-0045-B44B-5D0B9EF169FC}">
      <dsp:nvSpPr>
        <dsp:cNvPr id="0" name=""/>
        <dsp:cNvSpPr/>
      </dsp:nvSpPr>
      <dsp:spPr>
        <a:xfrm>
          <a:off x="131021" y="874784"/>
          <a:ext cx="132277" cy="2338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8076"/>
              </a:lnTo>
              <a:lnTo>
                <a:pt x="132277" y="233807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63298" y="3045460"/>
          <a:ext cx="799198" cy="334801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73104" y="3055266"/>
        <a:ext cx="779586" cy="3151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0B298-F0A8-004E-8705-4BFE8A036D1B}">
      <dsp:nvSpPr>
        <dsp:cNvPr id="0" name=""/>
        <dsp:cNvSpPr/>
      </dsp:nvSpPr>
      <dsp:spPr>
        <a:xfrm>
          <a:off x="1971106" y="1442679"/>
          <a:ext cx="1947428" cy="1947428"/>
        </a:xfrm>
        <a:prstGeom prst="ellipse">
          <a:avLst/>
        </a:prstGeom>
        <a:pattFill prst="pct5">
          <a:fgClr>
            <a:schemeClr val="accent1"/>
          </a:fgClr>
          <a:bgClr>
            <a:schemeClr val="bg1"/>
          </a:bgClr>
        </a:patt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rgbClr val="FF0000"/>
              </a:solidFill>
              <a:latin typeface="+mn-ea"/>
              <a:ea typeface="+mn-ea"/>
            </a:rPr>
            <a:t>统计自然语言表示方法</a:t>
          </a:r>
        </a:p>
      </dsp:txBody>
      <dsp:txXfrm>
        <a:off x="2256300" y="1727873"/>
        <a:ext cx="1377040" cy="1377040"/>
      </dsp:txXfrm>
    </dsp:sp>
    <dsp:sp modelId="{DFE09B98-4543-1045-A71A-1F3481674BC4}">
      <dsp:nvSpPr>
        <dsp:cNvPr id="0" name=""/>
        <dsp:cNvSpPr/>
      </dsp:nvSpPr>
      <dsp:spPr>
        <a:xfrm>
          <a:off x="1971112" y="-245066"/>
          <a:ext cx="1947415" cy="1947415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+mn-ea"/>
              <a:ea typeface="+mn-ea"/>
            </a:rPr>
            <a:t>词袋模型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将文本表示为词汇的集合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适用于简单的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文本分类</a:t>
          </a:r>
          <a:r>
            <a:rPr lang="zh-CN" altLang="en-US" sz="1100" kern="1200" dirty="0">
              <a:latin typeface="+mn-ea"/>
              <a:ea typeface="+mn-ea"/>
            </a:rPr>
            <a:t>和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信息检索</a:t>
          </a:r>
        </a:p>
      </dsp:txBody>
      <dsp:txXfrm>
        <a:off x="2256304" y="40126"/>
        <a:ext cx="1377031" cy="1377031"/>
      </dsp:txXfrm>
    </dsp:sp>
    <dsp:sp modelId="{1692AC71-A56B-8B4D-A434-EB863EA04367}">
      <dsp:nvSpPr>
        <dsp:cNvPr id="0" name=""/>
        <dsp:cNvSpPr/>
      </dsp:nvSpPr>
      <dsp:spPr>
        <a:xfrm>
          <a:off x="3576260" y="921141"/>
          <a:ext cx="1947415" cy="1947415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ea"/>
              <a:ea typeface="+mn-ea"/>
            </a:rPr>
            <a:t>N-gram</a:t>
          </a:r>
          <a:r>
            <a:rPr lang="zh-CN" altLang="en-US" sz="1400" b="1" kern="1200" dirty="0">
              <a:latin typeface="+mn-ea"/>
              <a:ea typeface="+mn-ea"/>
            </a:rPr>
            <a:t> 语言模型</a:t>
          </a:r>
          <a:endParaRPr lang="zh-CN" sz="1400" b="1" kern="1200" dirty="0">
            <a:latin typeface="+mn-ea"/>
            <a:ea typeface="+mn-ea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</a:t>
          </a:r>
          <a:r>
            <a:rPr lang="zh-CN" sz="1100" kern="1200" dirty="0">
              <a:latin typeface="+mn-ea"/>
              <a:ea typeface="+mn-ea"/>
            </a:rPr>
            <a:t>将文本表示为连续的</a:t>
          </a:r>
          <a:r>
            <a:rPr lang="en-US" sz="1100" kern="1200" dirty="0">
              <a:latin typeface="+mn-ea"/>
              <a:ea typeface="+mn-ea"/>
            </a:rPr>
            <a:t>N</a:t>
          </a:r>
          <a:r>
            <a:rPr lang="zh-CN" sz="1100" kern="1200" dirty="0">
              <a:latin typeface="+mn-ea"/>
              <a:ea typeface="+mn-ea"/>
            </a:rPr>
            <a:t>个词的组合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适用于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语言模型</a:t>
          </a:r>
          <a:r>
            <a:rPr lang="zh-CN" altLang="en-US" sz="1100" kern="1200" dirty="0">
              <a:latin typeface="+mn-ea"/>
              <a:ea typeface="+mn-ea"/>
            </a:rPr>
            <a:t>和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文本生成</a:t>
          </a:r>
        </a:p>
      </dsp:txBody>
      <dsp:txXfrm>
        <a:off x="3861452" y="1206333"/>
        <a:ext cx="1377031" cy="1377031"/>
      </dsp:txXfrm>
    </dsp:sp>
    <dsp:sp modelId="{1D9B9EFF-E2CE-DD41-BAC8-A2515479799D}">
      <dsp:nvSpPr>
        <dsp:cNvPr id="0" name=""/>
        <dsp:cNvSpPr/>
      </dsp:nvSpPr>
      <dsp:spPr>
        <a:xfrm>
          <a:off x="2963148" y="2808105"/>
          <a:ext cx="1947415" cy="1947415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ea"/>
              <a:ea typeface="+mn-ea"/>
            </a:rPr>
            <a:t>TF-IDF</a:t>
          </a:r>
          <a:r>
            <a:rPr lang="zh-CN" altLang="en-US" sz="1400" b="1" kern="1200" dirty="0">
              <a:latin typeface="+mn-ea"/>
              <a:ea typeface="+mn-ea"/>
            </a:rPr>
            <a:t> </a:t>
          </a:r>
          <a:r>
            <a:rPr lang="en-US" sz="1400" b="1" kern="1200" dirty="0" err="1">
              <a:latin typeface="+mn-ea"/>
              <a:ea typeface="+mn-ea"/>
            </a:rPr>
            <a:t>算法</a:t>
          </a:r>
          <a:endParaRPr lang="zh-CN" sz="1400" b="1" kern="1200" dirty="0">
            <a:latin typeface="+mn-ea"/>
            <a:ea typeface="+mn-ea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衡量词汇在文本中的重要性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适用于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信息检索</a:t>
          </a:r>
          <a:r>
            <a:rPr lang="zh-CN" altLang="en-US" sz="1100" kern="1200" dirty="0">
              <a:latin typeface="+mn-ea"/>
              <a:ea typeface="+mn-ea"/>
            </a:rPr>
            <a:t>和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主题分类</a:t>
          </a:r>
        </a:p>
      </dsp:txBody>
      <dsp:txXfrm>
        <a:off x="3248340" y="3093297"/>
        <a:ext cx="1377031" cy="1377031"/>
      </dsp:txXfrm>
    </dsp:sp>
    <dsp:sp modelId="{0FEE139E-7969-CE40-A3FF-888B98466F2E}">
      <dsp:nvSpPr>
        <dsp:cNvPr id="0" name=""/>
        <dsp:cNvSpPr/>
      </dsp:nvSpPr>
      <dsp:spPr>
        <a:xfrm>
          <a:off x="979076" y="2808105"/>
          <a:ext cx="1947415" cy="1947415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 dirty="0">
              <a:latin typeface="+mn-ea"/>
              <a:ea typeface="+mn-ea"/>
            </a:rPr>
            <a:t>潜在语义分析</a:t>
          </a:r>
          <a:r>
            <a:rPr lang="zh-CN" altLang="en-US" sz="1400" b="1" kern="1200" dirty="0">
              <a:latin typeface="+mn-ea"/>
              <a:ea typeface="+mn-ea"/>
            </a:rPr>
            <a:t> </a:t>
          </a:r>
          <a:r>
            <a:rPr lang="en-US" sz="1400" b="1" kern="1200" dirty="0">
              <a:latin typeface="+mn-ea"/>
              <a:ea typeface="+mn-ea"/>
            </a:rPr>
            <a:t>LSA</a:t>
          </a:r>
          <a:endParaRPr lang="zh-CN" altLang="en-US" sz="1400" b="1" kern="1200" dirty="0">
            <a:latin typeface="+mn-ea"/>
            <a:ea typeface="+mn-ea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通过降维技术分析词汇的潜在语义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适用于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语义相似度计算</a:t>
          </a:r>
          <a:r>
            <a:rPr lang="zh-CN" altLang="en-US" sz="1100" kern="1200" dirty="0">
              <a:latin typeface="+mn-ea"/>
              <a:ea typeface="+mn-ea"/>
            </a:rPr>
            <a:t>和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文本聚类</a:t>
          </a:r>
        </a:p>
      </dsp:txBody>
      <dsp:txXfrm>
        <a:off x="1264268" y="3093297"/>
        <a:ext cx="1377031" cy="1377031"/>
      </dsp:txXfrm>
    </dsp:sp>
    <dsp:sp modelId="{4C9974E8-CFF4-0940-98CD-EEF762FD7B70}">
      <dsp:nvSpPr>
        <dsp:cNvPr id="0" name=""/>
        <dsp:cNvSpPr/>
      </dsp:nvSpPr>
      <dsp:spPr>
        <a:xfrm>
          <a:off x="365964" y="921141"/>
          <a:ext cx="1947415" cy="1947415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+mn-ea"/>
              <a:ea typeface="+mn-ea"/>
            </a:rPr>
            <a:t>词共现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分析词汇在文本中的共现情况，构建共现矩阵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 适用于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词汇关系分析</a:t>
          </a:r>
          <a:r>
            <a:rPr lang="zh-CN" altLang="en-US" sz="1100" kern="1200" dirty="0">
              <a:latin typeface="+mn-ea"/>
              <a:ea typeface="+mn-ea"/>
            </a:rPr>
            <a:t>和</a:t>
          </a:r>
          <a:r>
            <a:rPr lang="zh-CN" altLang="en-US" sz="1100" kern="1200" dirty="0">
              <a:solidFill>
                <a:srgbClr val="FF0000"/>
              </a:solidFill>
              <a:latin typeface="+mn-ea"/>
              <a:ea typeface="+mn-ea"/>
            </a:rPr>
            <a:t>词向量计算</a:t>
          </a:r>
        </a:p>
      </dsp:txBody>
      <dsp:txXfrm>
        <a:off x="651156" y="1206333"/>
        <a:ext cx="1377031" cy="1377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C490-FF64-4E14-9FD5-152EC83BFEFD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2025/1/1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90980-588A-46BD-A44E-821F3031966E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9081E-B0B8-4EEC-9EDF-B291C7A31776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E2143-608D-44BB-86BA-48EFECE1B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3B561-1EE8-4EAF-7A79-3F2C871CE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5A4845-F7C7-2E8E-242C-CFFE9DC1D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564583-DEA7-BD5C-69F8-AB786B262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525CE8-BE7B-DBC7-21A8-B79B84CA9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44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7315-3AE9-4AD1-90DB-638F7F6A4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7D737E-86AC-6156-259C-3815EED06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FC4A6D-13E0-4D69-6999-8255F88EA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97772-1A04-3506-1967-88A3A9A7F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763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2D2ED-C707-2170-B6F9-629FD0B7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3D6CC5-807C-8389-7A37-5F13497F8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6512EA-32DA-EEAC-4AB7-6634700F8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D5F0C7-B0EB-0DF4-7FFE-924B5763E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378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9F555-1A74-63C5-FB62-6C841633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9991D6-6E44-7E8A-30AB-27635F917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A4AEF-BFE4-DFE4-367E-DCAD67E90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10C315-1D8A-D5B5-8E22-F0C56174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49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2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357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0B425-8194-B5C4-A483-F8D6DF60D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91FE71-9046-1DBC-7F0D-538BE8635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B835A5-FE4B-EA05-E6F4-17ECE3A4B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9F901C-3B71-115E-7364-CD4AF9018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75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FC33C-7484-84CF-A297-686314BAD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F43EB6-4A1E-7925-F964-0E131ED6E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6C55A4-A7FC-8E0A-86D8-33A232D1A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23286-6B58-8452-F753-73A4DC150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19C7A-FCAB-C998-E62D-D3DDC87E0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5D4C87-C369-799A-67E0-FCDA410CA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137C8B-D76F-4C53-6E52-D52FA7116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C4AB3-AF18-3ECE-FAD9-C831EE38B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94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B7F92-B990-CC43-E94D-A2E303833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E61B60-1932-B220-8BEE-C02E234CE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610FB1-FFD3-CF3A-3B62-E25338BB0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56CEC-A936-A02F-9B8B-8FC38953F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03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C6E75-B182-4716-DD06-611E979F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1CE9E9-E350-9EBE-D931-85A26B789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C98E1F-2C24-8284-6B9C-3D38C1181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141294-EE3A-9539-6943-321A0157A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64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66225-D79D-0751-44AA-D1B34846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EE842F-2883-0465-D55A-152FB285A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557721-76E7-EBB4-DDC7-8DCEC189B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E31487-1CB7-E382-53A7-42472A029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43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B037E-7F2C-43A2-DF5F-7FF122578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670FD9-3F0F-BC86-0DBE-BD728CEB9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F003AC-4A1A-D78E-BFB4-2A8A4E3D1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A202FD-8286-C0CA-0DA3-42628294F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/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86" t="7133" r="3586" b="7133"/>
          <a:stretch>
            <a:fillRect/>
          </a:stretch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16030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636813"/>
            <a:ext cx="12192001" cy="157843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6965" cy="617447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9229" y="90888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0386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575522" y="404816"/>
            <a:ext cx="400050" cy="400050"/>
          </a:xfrm>
          <a:prstGeom prst="ellipse">
            <a:avLst/>
          </a:prstGeom>
          <a:solidFill>
            <a:srgbClr val="DDF3FF"/>
          </a:solidFill>
          <a:ln>
            <a:noFill/>
          </a:ln>
          <a:effectLst>
            <a:outerShdw blurRad="127000" dist="63500" dir="5400000" sx="89000" sy="89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566628" y="450535"/>
            <a:ext cx="93663" cy="936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3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644892" y="369695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598485" y="401637"/>
            <a:ext cx="1609725" cy="427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思源宋体 CN Heavy" pitchFamily="18" charset="-122"/>
                <a:ea typeface="思源宋体 CN Heavy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8425" y="225539"/>
            <a:ext cx="2017951" cy="3718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20503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62874" y="636814"/>
            <a:ext cx="12317747" cy="13407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5151" cy="626673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3786" y="115576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2062163" y="1100138"/>
            <a:ext cx="9482137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雪地上的风景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48795" y="260249"/>
            <a:ext cx="3124445" cy="10141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</a:rPr>
              <a:t>主要内容</a:t>
            </a:r>
            <a:endParaRPr kumimoji="0" lang="zh-CN" altLang="en-US" sz="6000" b="1" i="0" u="none" strike="noStrike" kern="1200" cap="none" spc="0" normalizeH="0" baseline="0" noProof="0" dirty="0">
              <a:ln w="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B" panose="00020600040101010101" pitchFamily="18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5930118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>
            <a:off x="8737939" y="5925885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9766476" y="5983893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9" name="Rectangle: Rounded Corners 2"/>
          <p:cNvSpPr/>
          <p:nvPr userDrawn="1"/>
        </p:nvSpPr>
        <p:spPr>
          <a:xfrm>
            <a:off x="83978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152292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12" name="图形 6"/>
          <p:cNvSpPr/>
          <p:nvPr userDrawn="1"/>
        </p:nvSpPr>
        <p:spPr>
          <a:xfrm>
            <a:off x="1682840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66024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"/>
          <p:cNvSpPr/>
          <p:nvPr userDrawn="1"/>
        </p:nvSpPr>
        <p:spPr>
          <a:xfrm>
            <a:off x="366507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1" name="矩形: 圆角 40"/>
          <p:cNvSpPr/>
          <p:nvPr userDrawn="1"/>
        </p:nvSpPr>
        <p:spPr>
          <a:xfrm>
            <a:off x="434821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3" name="图形 6"/>
          <p:cNvSpPr/>
          <p:nvPr userDrawn="1"/>
        </p:nvSpPr>
        <p:spPr>
          <a:xfrm>
            <a:off x="4463828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448553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2"/>
          <p:cNvSpPr/>
          <p:nvPr userDrawn="1"/>
        </p:nvSpPr>
        <p:spPr>
          <a:xfrm>
            <a:off x="6427775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7" name="矩形: 圆角 46"/>
          <p:cNvSpPr/>
          <p:nvPr userDrawn="1"/>
        </p:nvSpPr>
        <p:spPr>
          <a:xfrm>
            <a:off x="7110908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9" name="图形 6"/>
          <p:cNvSpPr/>
          <p:nvPr userDrawn="1"/>
        </p:nvSpPr>
        <p:spPr>
          <a:xfrm>
            <a:off x="7217345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7248231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2"/>
          <p:cNvSpPr/>
          <p:nvPr userDrawn="1"/>
        </p:nvSpPr>
        <p:spPr>
          <a:xfrm>
            <a:off x="924451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53" name="矩形: 圆角 52"/>
          <p:cNvSpPr/>
          <p:nvPr userDrawn="1"/>
        </p:nvSpPr>
        <p:spPr>
          <a:xfrm>
            <a:off x="992765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55" name="图形 6"/>
          <p:cNvSpPr/>
          <p:nvPr userDrawn="1"/>
        </p:nvSpPr>
        <p:spPr>
          <a:xfrm>
            <a:off x="10037189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6" name="直接连接符 55"/>
          <p:cNvCxnSpPr/>
          <p:nvPr userDrawn="1"/>
        </p:nvCxnSpPr>
        <p:spPr>
          <a:xfrm>
            <a:off x="1006497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87270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3" name="文本占位符 2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872331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4" name="文本占位符 2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5038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5" name="文本占位符 2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46184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6" name="文本占位符 2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48172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2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78837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8" name="文本占位符 2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53615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8" name="文本占位符 2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62975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rgbClr val="EA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"/>
          <p:cNvSpPr/>
          <p:nvPr userDrawn="1"/>
        </p:nvSpPr>
        <p:spPr>
          <a:xfrm>
            <a:off x="1299517" y="2246684"/>
            <a:ext cx="9592966" cy="256552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16" name="图片 15" descr="城市的风景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7500" y="0"/>
            <a:ext cx="12184501" cy="6858000"/>
          </a:xfrm>
          <a:custGeom>
            <a:avLst/>
            <a:gdLst>
              <a:gd name="connsiteX0" fmla="*/ 0 w 12184501"/>
              <a:gd name="connsiteY0" fmla="*/ 0 h 6858000"/>
              <a:gd name="connsiteX1" fmla="*/ 12184501 w 12184501"/>
              <a:gd name="connsiteY1" fmla="*/ 0 h 6858000"/>
              <a:gd name="connsiteX2" fmla="*/ 12184501 w 12184501"/>
              <a:gd name="connsiteY2" fmla="*/ 6858000 h 6858000"/>
              <a:gd name="connsiteX3" fmla="*/ 0 w 121845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501" h="6858000">
                <a:moveTo>
                  <a:pt x="0" y="0"/>
                </a:moveTo>
                <a:lnTo>
                  <a:pt x="12184501" y="0"/>
                </a:lnTo>
                <a:lnTo>
                  <a:pt x="121845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: 圆角 3"/>
          <p:cNvSpPr/>
          <p:nvPr userDrawn="1"/>
        </p:nvSpPr>
        <p:spPr>
          <a:xfrm>
            <a:off x="8126341" y="1361826"/>
            <a:ext cx="2076356" cy="1769716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749300" dist="571500" dir="5400000" sx="90000" sy="9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0" y="5925885"/>
            <a:ext cx="12192000" cy="932115"/>
            <a:chOff x="0" y="5925885"/>
            <a:chExt cx="12192000" cy="93211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flipV="1">
            <a:off x="-7499" y="948"/>
            <a:ext cx="12192000" cy="932115"/>
            <a:chOff x="0" y="5925885"/>
            <a:chExt cx="12192000" cy="932115"/>
          </a:xfrm>
        </p:grpSpPr>
        <p:sp>
          <p:nvSpPr>
            <p:cNvPr id="11" name="任意多边形: 形状 10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886837" y="2914102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92554" y="1454960"/>
            <a:ext cx="2165565" cy="1579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sp>
        <p:nvSpPr>
          <p:cNvPr id="15" name="任意多边形: 形状 14"/>
          <p:cNvSpPr/>
          <p:nvPr userDrawn="1"/>
        </p:nvSpPr>
        <p:spPr>
          <a:xfrm flipH="1">
            <a:off x="0" y="6109132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flipH="1">
            <a:off x="8737939" y="6104899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9766476" y="6162907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 cstate="screen">
            <a:alphaModFix amt="9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5400000" flipH="1">
            <a:off x="4985655" y="-2667000"/>
            <a:ext cx="6858000" cy="12192000"/>
          </a:xfrm>
          <a:custGeom>
            <a:avLst/>
            <a:gdLst>
              <a:gd name="connsiteX0" fmla="*/ 6858000 w 6858000"/>
              <a:gd name="connsiteY0" fmla="*/ 12192000 h 12192000"/>
              <a:gd name="connsiteX1" fmla="*/ 6858000 w 6858000"/>
              <a:gd name="connsiteY1" fmla="*/ 0 h 12192000"/>
              <a:gd name="connsiteX2" fmla="*/ 0 w 6858000"/>
              <a:gd name="connsiteY2" fmla="*/ 0 h 12192000"/>
              <a:gd name="connsiteX3" fmla="*/ 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12192000"/>
                </a:move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/>
          <a:srcRect t="41770" r="28331"/>
          <a:stretch>
            <a:fillRect/>
          </a:stretch>
        </p:blipFill>
        <p:spPr>
          <a:xfrm>
            <a:off x="3453324" y="0"/>
            <a:ext cx="8738676" cy="3422194"/>
          </a:xfrm>
          <a:custGeom>
            <a:avLst/>
            <a:gdLst>
              <a:gd name="connsiteX0" fmla="*/ 0 w 8738676"/>
              <a:gd name="connsiteY0" fmla="*/ 0 h 3422194"/>
              <a:gd name="connsiteX1" fmla="*/ 8738676 w 8738676"/>
              <a:gd name="connsiteY1" fmla="*/ 0 h 3422194"/>
              <a:gd name="connsiteX2" fmla="*/ 8738676 w 8738676"/>
              <a:gd name="connsiteY2" fmla="*/ 3422194 h 3422194"/>
              <a:gd name="connsiteX3" fmla="*/ 0 w 8738676"/>
              <a:gd name="connsiteY3" fmla="*/ 3422194 h 342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8676" h="3422194">
                <a:moveTo>
                  <a:pt x="0" y="0"/>
                </a:moveTo>
                <a:lnTo>
                  <a:pt x="8738676" y="0"/>
                </a:lnTo>
                <a:lnTo>
                  <a:pt x="8738676" y="3422194"/>
                </a:lnTo>
                <a:lnTo>
                  <a:pt x="0" y="3422194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/>
        </p:nvSpPr>
        <p:spPr>
          <a:xfrm>
            <a:off x="0" y="3859854"/>
            <a:ext cx="3938003" cy="2998146"/>
          </a:xfrm>
          <a:custGeom>
            <a:avLst/>
            <a:gdLst>
              <a:gd name="connsiteX0" fmla="*/ 0 w 3938003"/>
              <a:gd name="connsiteY0" fmla="*/ 0 h 2998146"/>
              <a:gd name="connsiteX1" fmla="*/ 65193 w 3938003"/>
              <a:gd name="connsiteY1" fmla="*/ 22658 h 2998146"/>
              <a:gd name="connsiteX2" fmla="*/ 699387 w 3938003"/>
              <a:gd name="connsiteY2" fmla="*/ 184583 h 2998146"/>
              <a:gd name="connsiteX3" fmla="*/ 2746864 w 3938003"/>
              <a:gd name="connsiteY3" fmla="*/ 311583 h 2998146"/>
              <a:gd name="connsiteX4" fmla="*/ 3516483 w 3938003"/>
              <a:gd name="connsiteY4" fmla="*/ 1467283 h 2998146"/>
              <a:gd name="connsiteX5" fmla="*/ 3933154 w 3938003"/>
              <a:gd name="connsiteY5" fmla="*/ 2942035 h 2998146"/>
              <a:gd name="connsiteX6" fmla="*/ 3938003 w 3938003"/>
              <a:gd name="connsiteY6" fmla="*/ 2998146 h 2998146"/>
              <a:gd name="connsiteX7" fmla="*/ 0 w 3938003"/>
              <a:gd name="connsiteY7" fmla="*/ 2998146 h 299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8003" h="2998146">
                <a:moveTo>
                  <a:pt x="0" y="0"/>
                </a:moveTo>
                <a:lnTo>
                  <a:pt x="65193" y="22658"/>
                </a:lnTo>
                <a:cubicBezTo>
                  <a:pt x="237181" y="82983"/>
                  <a:pt x="436961" y="150717"/>
                  <a:pt x="699387" y="184583"/>
                </a:cubicBezTo>
                <a:cubicBezTo>
                  <a:pt x="1224240" y="252316"/>
                  <a:pt x="2277349" y="97800"/>
                  <a:pt x="2746864" y="311583"/>
                </a:cubicBezTo>
                <a:cubicBezTo>
                  <a:pt x="3216380" y="525366"/>
                  <a:pt x="3385793" y="880966"/>
                  <a:pt x="3516483" y="1467283"/>
                </a:cubicBezTo>
                <a:cubicBezTo>
                  <a:pt x="3589996" y="1797087"/>
                  <a:pt x="3864139" y="2414872"/>
                  <a:pt x="3933154" y="2942035"/>
                </a:cubicBezTo>
                <a:lnTo>
                  <a:pt x="3938003" y="2998146"/>
                </a:lnTo>
                <a:lnTo>
                  <a:pt x="0" y="2998146"/>
                </a:lnTo>
                <a:close/>
              </a:path>
            </a:pathLst>
          </a:custGeom>
          <a:gradFill flip="none" rotWithShape="1">
            <a:gsLst>
              <a:gs pos="96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25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grpSp>
        <p:nvGrpSpPr>
          <p:cNvPr id="1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任意多边形: 形状 1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screen"/>
          <a:srcRect l="66903" t="11101"/>
          <a:stretch>
            <a:fillRect/>
          </a:stretch>
        </p:blipFill>
        <p:spPr>
          <a:xfrm>
            <a:off x="0" y="0"/>
            <a:ext cx="4035492" cy="3723352"/>
          </a:xfrm>
          <a:custGeom>
            <a:avLst/>
            <a:gdLst>
              <a:gd name="connsiteX0" fmla="*/ 0 w 4035492"/>
              <a:gd name="connsiteY0" fmla="*/ 0 h 3723352"/>
              <a:gd name="connsiteX1" fmla="*/ 4035492 w 4035492"/>
              <a:gd name="connsiteY1" fmla="*/ 0 h 3723352"/>
              <a:gd name="connsiteX2" fmla="*/ 4035492 w 4035492"/>
              <a:gd name="connsiteY2" fmla="*/ 3723352 h 3723352"/>
              <a:gd name="connsiteX3" fmla="*/ 0 w 4035492"/>
              <a:gd name="connsiteY3" fmla="*/ 3723352 h 372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492" h="3723352">
                <a:moveTo>
                  <a:pt x="0" y="0"/>
                </a:moveTo>
                <a:lnTo>
                  <a:pt x="4035492" y="0"/>
                </a:lnTo>
                <a:lnTo>
                  <a:pt x="4035492" y="3723352"/>
                </a:lnTo>
                <a:lnTo>
                  <a:pt x="0" y="3723352"/>
                </a:lnTo>
                <a:close/>
              </a:path>
            </a:pathLst>
          </a:custGeom>
        </p:spPr>
      </p:pic>
      <p:sp>
        <p:nvSpPr>
          <p:cNvPr id="21" name="任意多边形: 形状 20"/>
          <p:cNvSpPr/>
          <p:nvPr userDrawn="1"/>
        </p:nvSpPr>
        <p:spPr>
          <a:xfrm>
            <a:off x="7902710" y="4477145"/>
            <a:ext cx="4289290" cy="1949837"/>
          </a:xfrm>
          <a:custGeom>
            <a:avLst/>
            <a:gdLst>
              <a:gd name="connsiteX0" fmla="*/ 878320 w 4289290"/>
              <a:gd name="connsiteY0" fmla="*/ 1602 h 1949837"/>
              <a:gd name="connsiteX1" fmla="*/ 3350516 w 4289290"/>
              <a:gd name="connsiteY1" fmla="*/ 1016625 h 1949837"/>
              <a:gd name="connsiteX2" fmla="*/ 4281711 w 4289290"/>
              <a:gd name="connsiteY2" fmla="*/ 542851 h 1949837"/>
              <a:gd name="connsiteX3" fmla="*/ 4289290 w 4289290"/>
              <a:gd name="connsiteY3" fmla="*/ 540426 h 1949837"/>
              <a:gd name="connsiteX4" fmla="*/ 4289290 w 4289290"/>
              <a:gd name="connsiteY4" fmla="*/ 1657812 h 1949837"/>
              <a:gd name="connsiteX5" fmla="*/ 4152903 w 4289290"/>
              <a:gd name="connsiteY5" fmla="*/ 1694533 h 1949837"/>
              <a:gd name="connsiteX6" fmla="*/ 2629921 w 4289290"/>
              <a:gd name="connsiteY6" fmla="*/ 1947062 h 1949837"/>
              <a:gd name="connsiteX7" fmla="*/ 80123 w 4289290"/>
              <a:gd name="connsiteY7" fmla="*/ 1294547 h 1949837"/>
              <a:gd name="connsiteX8" fmla="*/ 878320 w 4289290"/>
              <a:gd name="connsiteY8" fmla="*/ 1602 h 194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9290" h="1949837">
                <a:moveTo>
                  <a:pt x="878320" y="1602"/>
                </a:moveTo>
                <a:cubicBezTo>
                  <a:pt x="1423386" y="-44719"/>
                  <a:pt x="2753715" y="928012"/>
                  <a:pt x="3350516" y="1016625"/>
                </a:cubicBezTo>
                <a:cubicBezTo>
                  <a:pt x="3835416" y="1088622"/>
                  <a:pt x="4039772" y="648759"/>
                  <a:pt x="4281711" y="542851"/>
                </a:cubicBezTo>
                <a:lnTo>
                  <a:pt x="4289290" y="540426"/>
                </a:lnTo>
                <a:lnTo>
                  <a:pt x="4289290" y="1657812"/>
                </a:lnTo>
                <a:lnTo>
                  <a:pt x="4152903" y="1694533"/>
                </a:lnTo>
                <a:cubicBezTo>
                  <a:pt x="3688728" y="1821191"/>
                  <a:pt x="3126485" y="1972236"/>
                  <a:pt x="2629921" y="1947062"/>
                </a:cubicBezTo>
                <a:cubicBezTo>
                  <a:pt x="1835419" y="1906783"/>
                  <a:pt x="368361" y="1618791"/>
                  <a:pt x="80123" y="1294547"/>
                </a:cubicBezTo>
                <a:cubicBezTo>
                  <a:pt x="-208116" y="970304"/>
                  <a:pt x="333255" y="47923"/>
                  <a:pt x="878320" y="1602"/>
                </a:cubicBezTo>
                <a:close/>
              </a:path>
            </a:pathLst>
          </a:custGeom>
          <a:gradFill flip="none" rotWithShape="1">
            <a:gsLst>
              <a:gs pos="79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3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sp>
        <p:nvSpPr>
          <p:cNvPr id="25" name="Rectangle: Rounded Corners 2"/>
          <p:cNvSpPr/>
          <p:nvPr userDrawn="1"/>
        </p:nvSpPr>
        <p:spPr>
          <a:xfrm>
            <a:off x="5075767" y="3937000"/>
            <a:ext cx="2040466" cy="457200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3661199" y="2170618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感谢观看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56" b="145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8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0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12192000" cy="4921250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6" y="1700824"/>
            <a:ext cx="10167125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3.2 </a:t>
            </a:r>
            <a:r>
              <a:rPr kumimoji="0" lang="zh-CN" altLang="en-US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分词、词袋模型与 </a:t>
            </a:r>
            <a:r>
              <a:rPr kumimoji="0" lang="en-US" altLang="zh-CN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TF-IDF </a:t>
            </a:r>
            <a:r>
              <a:rPr kumimoji="0" lang="zh-CN" altLang="en-US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kumimoji="0" lang="en-US" altLang="zh-CN" sz="4000" b="1" i="0" u="none" strike="noStrike" kern="1200" cap="none" spc="200" normalizeH="0" baseline="0" noProof="0" dirty="0">
              <a:ln>
                <a:noFill/>
              </a:ln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7999" y="5467425"/>
            <a:ext cx="609600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华中科技大学软件学院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陈 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" y="252526"/>
            <a:ext cx="2841150" cy="574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7C146-DCDB-0A9A-07AB-2E5DD3FEC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C1D2917-BD16-9FAE-1055-BD889A2A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词袋模型（</a:t>
            </a:r>
            <a:r>
              <a:rPr kumimoji="1" lang="en-US" altLang="zh-CN" dirty="0"/>
              <a:t>Bag of Words</a:t>
            </a:r>
            <a:r>
              <a:rPr kumimoji="1" lang="zh-CN" altLang="en-US" dirty="0"/>
              <a:t>）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EFB2216-DE13-EAFD-AED5-C1F4AE39BA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229401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9168CDFE-7C2B-D5F1-743D-7C70206C7E71}"/>
              </a:ext>
            </a:extLst>
          </p:cNvPr>
          <p:cNvSpPr txBox="1"/>
          <p:nvPr/>
        </p:nvSpPr>
        <p:spPr>
          <a:xfrm>
            <a:off x="2334181" y="1074323"/>
            <a:ext cx="7473962" cy="168937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核心思想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文本表示为词频的统计特征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基本假设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忽略词序和语法、仅考虑词的出现频率、假设词与词之间相互独立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107CE00-C1A6-4A9E-FA5C-8E8C9D75B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57" y="3730086"/>
            <a:ext cx="4268748" cy="25770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I </a:t>
            </a:r>
            <a:r>
              <a:rPr lang="en-US" sz="2000" b="1" dirty="0">
                <a:latin typeface="+mn-ea"/>
                <a:cs typeface="Courier"/>
              </a:rPr>
              <a:t>love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this movie! It's </a:t>
            </a:r>
            <a:r>
              <a:rPr lang="en-US" sz="2000" b="1" dirty="0">
                <a:latin typeface="+mn-ea"/>
                <a:cs typeface="Courier"/>
              </a:rPr>
              <a:t>sweet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, but with </a:t>
            </a:r>
            <a:r>
              <a:rPr lang="en-US" sz="2000" b="1" dirty="0">
                <a:latin typeface="+mn-ea"/>
                <a:cs typeface="Courier"/>
              </a:rPr>
              <a:t>satirical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humor. The dialogue is </a:t>
            </a:r>
            <a:r>
              <a:rPr lang="en-US" sz="2000" b="1" dirty="0">
                <a:latin typeface="+mn-ea"/>
                <a:cs typeface="Courier"/>
              </a:rPr>
              <a:t>great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and the adventure scenes are </a:t>
            </a:r>
            <a:r>
              <a:rPr lang="en-US" sz="2000" b="1" dirty="0">
                <a:latin typeface="+mn-ea"/>
                <a:cs typeface="Courier"/>
              </a:rPr>
              <a:t>fun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…  It manages to be </a:t>
            </a:r>
            <a:r>
              <a:rPr lang="en-US" sz="2000" b="1" dirty="0">
                <a:latin typeface="+mn-ea"/>
                <a:cs typeface="Courier"/>
              </a:rPr>
              <a:t>whimsical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and </a:t>
            </a:r>
            <a:r>
              <a:rPr lang="en-US" sz="2000" b="1" dirty="0">
                <a:latin typeface="+mn-ea"/>
                <a:cs typeface="Courier"/>
              </a:rPr>
              <a:t>romantic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while </a:t>
            </a:r>
            <a:r>
              <a:rPr lang="en-US" sz="2000" b="1" dirty="0">
                <a:latin typeface="+mn-ea"/>
                <a:cs typeface="Courier"/>
              </a:rPr>
              <a:t>laughing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at the conventions of the fairy tale genre. I would </a:t>
            </a:r>
            <a:r>
              <a:rPr lang="en-US" sz="2000" b="1" dirty="0">
                <a:latin typeface="+mn-ea"/>
                <a:cs typeface="Courier"/>
              </a:rPr>
              <a:t>recommend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it to just about anyone. I've seen it </a:t>
            </a:r>
            <a:r>
              <a:rPr lang="en-US" sz="2000" b="1" dirty="0">
                <a:latin typeface="+mn-ea"/>
                <a:cs typeface="Courier"/>
              </a:rPr>
              <a:t>several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times, and I'm always </a:t>
            </a:r>
            <a:r>
              <a:rPr lang="en-US" sz="2000" b="1" dirty="0">
                <a:latin typeface="+mn-ea"/>
                <a:cs typeface="Courier"/>
              </a:rPr>
              <a:t>happy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to see it </a:t>
            </a:r>
            <a:r>
              <a:rPr lang="en-US" sz="2000" b="1" dirty="0">
                <a:latin typeface="+mn-ea"/>
                <a:cs typeface="Courier"/>
              </a:rPr>
              <a:t>again</a:t>
            </a:r>
            <a:r>
              <a:rPr lang="en-US" sz="2000" dirty="0">
                <a:latin typeface="+mn-ea"/>
                <a:cs typeface="Courier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ea"/>
                <a:cs typeface="Courier"/>
              </a:rPr>
              <a:t>whenever I have a friend who hasn't seen it yet</a:t>
            </a:r>
            <a:r>
              <a:rPr lang="en-US" sz="2000" dirty="0">
                <a:latin typeface="+mn-ea"/>
                <a:cs typeface="Courier"/>
              </a:rPr>
              <a:t>.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2FADE3C3-920C-6072-0492-775CB5412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483" y="3889630"/>
            <a:ext cx="2834056" cy="23282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Courier"/>
              <a:cs typeface="Courier"/>
            </a:endParaRPr>
          </a:p>
        </p:txBody>
      </p:sp>
      <p:graphicFrame>
        <p:nvGraphicFramePr>
          <p:cNvPr id="16" name="Group 44">
            <a:extLst>
              <a:ext uri="{FF2B5EF4-FFF2-40B4-BE49-F238E27FC236}">
                <a16:creationId xmlns:a16="http://schemas.microsoft.com/office/drawing/2014/main" id="{F2F67376-BD28-2D2A-960F-41D7A0184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94446"/>
              </p:ext>
            </p:extLst>
          </p:nvPr>
        </p:nvGraphicFramePr>
        <p:xfrm>
          <a:off x="8318483" y="3889630"/>
          <a:ext cx="2834056" cy="2328290"/>
        </p:xfrm>
        <a:graphic>
          <a:graphicData uri="http://schemas.openxmlformats.org/drawingml/2006/table">
            <a:tbl>
              <a:tblPr/>
              <a:tblGrid>
                <a:gridCol w="1700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great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love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laugh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A5305171-A7D5-AD02-DAE2-B237B1F25FD2}"/>
              </a:ext>
            </a:extLst>
          </p:cNvPr>
          <p:cNvSpPr txBox="1"/>
          <p:nvPr/>
        </p:nvSpPr>
        <p:spPr>
          <a:xfrm>
            <a:off x="5192040" y="3095830"/>
            <a:ext cx="34541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将文档看作装词的袋子！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F42B049-9889-611C-63B0-22F1DCC02C7D}"/>
                  </a:ext>
                </a:extLst>
              </p:cNvPr>
              <p:cNvSpPr txBox="1"/>
              <p:nvPr/>
            </p:nvSpPr>
            <p:spPr>
              <a:xfrm>
                <a:off x="6919139" y="4137937"/>
                <a:ext cx="866275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F42B049-9889-611C-63B0-22F1DCC02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139" y="4137937"/>
                <a:ext cx="866275" cy="1569660"/>
              </a:xfrm>
              <a:prstGeom prst="rect">
                <a:avLst/>
              </a:prstGeom>
              <a:blipFill>
                <a:blip r:embed="rId8"/>
                <a:stretch>
                  <a:fillRect l="-21739" r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1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3E2FE-C8E6-2894-7344-CAF5C30F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78D029E-7989-D671-5477-33D0758D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词袋模型（</a:t>
            </a:r>
            <a:r>
              <a:rPr kumimoji="1" lang="en-US" altLang="zh-CN" dirty="0"/>
              <a:t>Bag of Words</a:t>
            </a:r>
            <a:r>
              <a:rPr kumimoji="1" lang="zh-CN" altLang="en-US" dirty="0"/>
              <a:t>）的</a:t>
            </a:r>
            <a:r>
              <a:rPr lang="zh-CN" altLang="en-US" dirty="0"/>
              <a:t>构建步骤</a:t>
            </a:r>
            <a:endParaRPr kumimoji="1" lang="zh-CN" altLang="en-US" dirty="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BF40F72-E25B-DD71-F076-9D1DFE8F59AF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17448535-29C9-74DF-D293-0421152938C2}"/>
              </a:ext>
            </a:extLst>
          </p:cNvPr>
          <p:cNvSpPr txBox="1"/>
          <p:nvPr/>
        </p:nvSpPr>
        <p:spPr>
          <a:xfrm>
            <a:off x="2334182" y="1287503"/>
            <a:ext cx="5154273" cy="495975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b="1" dirty="0">
                <a:latin typeface="+mn-ea"/>
                <a:cs typeface="Times New Roman" panose="02020603050405020304" pitchFamily="18" charset="0"/>
              </a:rPr>
              <a:t>构建词表（或根据需求自定义词表）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对语料库中的每个文档进行分词，收集所有</a:t>
            </a:r>
            <a:r>
              <a:rPr lang="en-US" altLang="zh-CN" sz="1400" dirty="0">
                <a:latin typeface="+mn-ea"/>
              </a:rPr>
              <a:t> unique </a:t>
            </a:r>
            <a:r>
              <a:rPr lang="zh-CN" altLang="en-US" sz="1400" dirty="0">
                <a:latin typeface="+mn-ea"/>
              </a:rPr>
              <a:t>的词</a:t>
            </a:r>
            <a:endParaRPr lang="en-US" altLang="zh-CN" sz="1400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为每个词分配唯一索引</a:t>
            </a:r>
            <a:endParaRPr lang="en-US" altLang="zh-CN" sz="1400" dirty="0">
              <a:latin typeface="+mn-ea"/>
            </a:endParaRPr>
          </a:p>
          <a:p>
            <a:pPr marL="469900" lvl="1">
              <a:lnSpc>
                <a:spcPct val="130000"/>
              </a:lnSpc>
              <a:spcBef>
                <a:spcPts val="340"/>
              </a:spcBef>
              <a:buSzPct val="50000"/>
              <a:tabLst>
                <a:tab pos="240665" algn="l"/>
              </a:tabLst>
            </a:pP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b="1" dirty="0">
                <a:latin typeface="+mn-ea"/>
                <a:cs typeface="Times New Roman" panose="02020603050405020304" pitchFamily="18" charset="0"/>
              </a:rPr>
              <a:t>文本向量化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统计文档中每个词的出现次数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生成稀疏向量表示（作为文档的向量特征）</a:t>
            </a: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b="1" dirty="0">
                <a:latin typeface="+mn-ea"/>
                <a:cs typeface="Times New Roman" panose="02020603050405020304" pitchFamily="18" charset="0"/>
              </a:rPr>
              <a:t>特征优化（可选）</a:t>
            </a:r>
            <a:endParaRPr lang="en-US" altLang="zh-CN" sz="1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去除停用词（</a:t>
            </a:r>
            <a:r>
              <a:rPr lang="en" altLang="zh-CN" sz="1400" dirty="0">
                <a:latin typeface="+mn-ea"/>
              </a:rPr>
              <a:t>stopwords</a:t>
            </a:r>
            <a:r>
              <a:rPr lang="zh-CN" altLang="en-US" sz="1400" dirty="0">
                <a:latin typeface="+mn-ea"/>
              </a:rPr>
              <a:t>）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词频截断（处理高频词）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去除低频词</a:t>
            </a:r>
            <a:endParaRPr lang="en-US" altLang="zh-CN" sz="1400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1400" dirty="0">
              <a:latin typeface="+mn-ea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b="1" dirty="0">
                <a:latin typeface="+mn-ea"/>
                <a:cs typeface="Times New Roman" panose="02020603050405020304" pitchFamily="18" charset="0"/>
              </a:rPr>
              <a:t>模型训练</a:t>
            </a:r>
            <a:endParaRPr lang="en-US" altLang="zh-CN" sz="1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使用构建的文本向量特征用于具体任务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FB9E7D-5AEF-D11E-537F-8ABC0D6243D6}"/>
              </a:ext>
            </a:extLst>
          </p:cNvPr>
          <p:cNvSpPr txBox="1"/>
          <p:nvPr/>
        </p:nvSpPr>
        <p:spPr>
          <a:xfrm>
            <a:off x="8303553" y="2707377"/>
            <a:ext cx="3577677" cy="41506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文档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“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我喜欢苹果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b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文档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“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苹果手机很贵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b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文档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"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我想买新手机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"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词表构建：</a:t>
            </a:r>
            <a:b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{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我，喜欢，吃，苹果，手机，很，贵，想，买，新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文档向量表示：</a:t>
            </a:r>
            <a:b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文档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[1, 1, 1, 1, 0, 0, 0, 0, 0, 0]</a:t>
            </a:r>
            <a:b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文档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[0, 0, 0, 1, 1, 1, 1, 0, 0, 0]</a:t>
            </a:r>
            <a:b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文档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[1, 0, 0, 0, 1, 0, 0, 1, 1, 1]</a:t>
            </a:r>
          </a:p>
          <a:p>
            <a:pPr algn="l">
              <a:lnSpc>
                <a:spcPct val="150000"/>
              </a:lnSpc>
            </a:pPr>
            <a:endParaRPr kumimoji="1" lang="zh-CN" altLang="en-US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8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AB80D-36A7-4275-F7B4-7100FC6D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8112C30-1276-BA95-E14C-51620FFA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词袋模型（</a:t>
            </a:r>
            <a:r>
              <a:rPr kumimoji="1" lang="en-US" altLang="zh-CN" dirty="0"/>
              <a:t>Bag of Words</a:t>
            </a:r>
            <a:r>
              <a:rPr kumimoji="1" lang="zh-CN" altLang="en-US" dirty="0"/>
              <a:t>）用于情感分析示例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DC577D6-D9E6-ECB2-2355-64304BF84437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F5C6C3B-7458-D0C3-7F70-B1001AB7F7BB}"/>
                  </a:ext>
                </a:extLst>
              </p:cNvPr>
              <p:cNvSpPr txBox="1"/>
              <p:nvPr/>
            </p:nvSpPr>
            <p:spPr>
              <a:xfrm>
                <a:off x="3736867" y="925203"/>
                <a:ext cx="7864371" cy="1868588"/>
              </a:xfrm>
              <a:prstGeom prst="rect">
                <a:avLst/>
              </a:prstGeom>
            </p:spPr>
            <p:txBody>
              <a:bodyPr vert="horz" wrap="square" lIns="0" tIns="43180" rIns="0" bIns="0" rtlCol="0">
                <a:spAutoFit/>
              </a:bodyPr>
              <a:lstStyle/>
              <a:p>
                <a:pPr marL="355600" indent="-342900">
                  <a:lnSpc>
                    <a:spcPct val="130000"/>
                  </a:lnSpc>
                  <a:spcBef>
                    <a:spcPts val="340"/>
                  </a:spcBef>
                  <a:buSzPct val="80000"/>
                  <a:buFont typeface="Wingdings" pitchFamily="2" charset="2"/>
                  <a:buChar char="n"/>
                  <a:tabLst>
                    <a:tab pos="240665" algn="l"/>
                  </a:tabLst>
                </a:pPr>
                <a:r>
                  <a:rPr lang="en-US" altLang="zh-CN" sz="1400" dirty="0">
                    <a:latin typeface="+mn-ea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1400" dirty="0">
                    <a:latin typeface="+mn-ea"/>
                    <a:cs typeface="Times New Roman" panose="02020603050405020304" pitchFamily="18" charset="0"/>
                  </a:rPr>
                  <a:t> 考虑训练数据为 </a:t>
                </a:r>
                <a14:m>
                  <m:oMath xmlns:m="http://schemas.openxmlformats.org/officeDocument/2006/math">
                    <m:r>
                      <a:rPr lang="en-US" altLang="zh-CN" sz="1400" b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400" dirty="0">
                    <a:latin typeface="+mn-ea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1400" dirty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+mn-ea"/>
                    <a:cs typeface="Times New Roman" panose="02020603050405020304" pitchFamily="18" charset="0"/>
                  </a:rPr>
                  <a:t> 为文档，</a:t>
                </a:r>
                <a:r>
                  <a:rPr lang="en-US" altLang="zh-CN" sz="1400" dirty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+mn-ea"/>
                    <a:cs typeface="Times New Roman" panose="02020603050405020304" pitchFamily="18" charset="0"/>
                  </a:rPr>
                  <a:t> 为情感标签（例如，积极、消极、中性）</a:t>
                </a:r>
                <a:endParaRPr lang="en-US" altLang="zh-CN" sz="1400" dirty="0">
                  <a:latin typeface="+mn-ea"/>
                  <a:cs typeface="Times New Roman" panose="02020603050405020304" pitchFamily="18" charset="0"/>
                </a:endParaRPr>
              </a:p>
              <a:p>
                <a:pPr marL="355600" indent="-342900">
                  <a:lnSpc>
                    <a:spcPct val="130000"/>
                  </a:lnSpc>
                  <a:spcBef>
                    <a:spcPts val="340"/>
                  </a:spcBef>
                  <a:buSzPct val="80000"/>
                  <a:buFont typeface="Wingdings" pitchFamily="2" charset="2"/>
                  <a:buChar char="n"/>
                  <a:tabLst>
                    <a:tab pos="240665" algn="l"/>
                  </a:tabLst>
                </a:pPr>
                <a:r>
                  <a:rPr lang="en-US" altLang="zh-CN" sz="1400" dirty="0">
                    <a:latin typeface="+mn-ea"/>
                    <a:cs typeface="Times New Roman" panose="02020603050405020304" pitchFamily="18" charset="0"/>
                  </a:rPr>
                  <a:t>2.</a:t>
                </a:r>
                <a:r>
                  <a:rPr lang="zh-CN" altLang="en-US" sz="14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基于数据构建词典</a:t>
                </a:r>
                <a:r>
                  <a:rPr lang="zh-CN" altLang="en-US" sz="1400" dirty="0">
                    <a:latin typeface="+mn-ea"/>
                    <a:cs typeface="Times New Roman" panose="02020603050405020304" pitchFamily="18" charset="0"/>
                  </a:rPr>
                  <a:t>或者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自定义情感词典</a:t>
                </a:r>
                <a:r>
                  <a:rPr lang="zh-CN" altLang="en-US" sz="1400" dirty="0">
                    <a:latin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400" dirty="0">
                    <a:latin typeface="+mn-ea"/>
                    <a:cs typeface="Times New Roman" panose="02020603050405020304" pitchFamily="18" charset="0"/>
                  </a:rPr>
                  <a:t>{</a:t>
                </a:r>
                <a:r>
                  <a:rPr lang="zh-CN" altLang="en-US" sz="1400" dirty="0">
                    <a:latin typeface="+mn-ea"/>
                  </a:rPr>
                  <a:t>好看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zh-CN" altLang="en-US" sz="1400" dirty="0">
                    <a:latin typeface="+mn-ea"/>
                  </a:rPr>
                  <a:t>出色</a:t>
                </a:r>
                <a:r>
                  <a:rPr lang="en-US" altLang="zh-CN" sz="1400" dirty="0">
                    <a:latin typeface="+mn-ea"/>
                  </a:rPr>
                  <a:t>, …</a:t>
                </a:r>
                <a:r>
                  <a:rPr lang="zh-CN" altLang="en-US" sz="1400" dirty="0">
                    <a:latin typeface="+mn-ea"/>
                  </a:rPr>
                  <a:t>，烂透了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zh-CN" altLang="en-US" sz="1400" dirty="0">
                    <a:latin typeface="+mn-ea"/>
                  </a:rPr>
                  <a:t>浪费</a:t>
                </a:r>
                <a:r>
                  <a:rPr lang="en-US" altLang="zh-CN" sz="1400" dirty="0">
                    <a:latin typeface="+mn-ea"/>
                  </a:rPr>
                  <a:t>, ... </a:t>
                </a:r>
                <a:r>
                  <a:rPr lang="zh-CN" altLang="en-US" sz="1400" dirty="0">
                    <a:latin typeface="+mn-ea"/>
                  </a:rPr>
                  <a:t>很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zh-CN" altLang="en-US" sz="1400" dirty="0">
                    <a:latin typeface="+mn-ea"/>
                  </a:rPr>
                  <a:t>特别</a:t>
                </a:r>
                <a:r>
                  <a:rPr lang="en-US" altLang="zh-CN" sz="1400" dirty="0">
                    <a:latin typeface="+mn-ea"/>
                  </a:rPr>
                  <a:t>, ...}</a:t>
                </a:r>
                <a:r>
                  <a:rPr lang="zh-CN" altLang="en-US" sz="1400" dirty="0">
                    <a:latin typeface="+mn-ea"/>
                  </a:rPr>
                  <a:t> </a:t>
                </a:r>
                <a:endParaRPr lang="en-US" altLang="zh-CN" sz="14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355600" indent="-342900">
                  <a:lnSpc>
                    <a:spcPct val="130000"/>
                  </a:lnSpc>
                  <a:spcBef>
                    <a:spcPts val="340"/>
                  </a:spcBef>
                  <a:buSzPct val="80000"/>
                  <a:buFont typeface="Wingdings" pitchFamily="2" charset="2"/>
                  <a:buChar char="n"/>
                  <a:tabLst>
                    <a:tab pos="240665" algn="l"/>
                  </a:tabLst>
                </a:pPr>
                <a:r>
                  <a:rPr lang="en-US" altLang="zh-CN" sz="1400" dirty="0">
                    <a:latin typeface="+mn-ea"/>
                    <a:cs typeface="Times New Roman" panose="02020603050405020304" pitchFamily="18" charset="0"/>
                  </a:rPr>
                  <a:t>3.</a:t>
                </a:r>
                <a:r>
                  <a:rPr lang="zh-CN" altLang="en-US" sz="1400" dirty="0">
                    <a:latin typeface="+mn-ea"/>
                    <a:cs typeface="Times New Roman" panose="02020603050405020304" pitchFamily="18" charset="0"/>
                  </a:rPr>
                  <a:t> 统计词典中每个词在文档中出现的频率，将每个文档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+mn-ea"/>
                    <a:cs typeface="Times New Roman" panose="02020603050405020304" pitchFamily="18" charset="0"/>
                  </a:rPr>
                  <a:t> 转化为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基于词频的表示向量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14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355600" indent="-342900">
                  <a:lnSpc>
                    <a:spcPct val="130000"/>
                  </a:lnSpc>
                  <a:spcBef>
                    <a:spcPts val="340"/>
                  </a:spcBef>
                  <a:buSzPct val="80000"/>
                  <a:buFont typeface="Wingdings" pitchFamily="2" charset="2"/>
                  <a:buChar char="n"/>
                  <a:tabLst>
                    <a:tab pos="240665" algn="l"/>
                  </a:tabLst>
                </a:pPr>
                <a:r>
                  <a:rPr lang="en-US" altLang="zh-CN" sz="1400" dirty="0">
                    <a:latin typeface="+mn-ea"/>
                  </a:rPr>
                  <a:t>4.</a:t>
                </a:r>
                <a:r>
                  <a:rPr lang="zh-CN" altLang="en-US" sz="1400" dirty="0">
                    <a:latin typeface="+mn-ea"/>
                  </a:rPr>
                  <a:t> 基于结构化的训练数据对 </a:t>
                </a:r>
                <a14:m>
                  <m:oMath xmlns:m="http://schemas.openxmlformats.org/officeDocument/2006/math">
                    <m:r>
                      <a:rPr lang="en-US" altLang="zh-CN" sz="1400" b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acc>
                      <m:accPr>
                        <m:chr m:val="̃"/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1400" b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400" dirty="0">
                    <a:latin typeface="+mn-ea"/>
                  </a:rPr>
                  <a:t>，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可以使用各种分类器训练</a:t>
                </a:r>
                <a:r>
                  <a:rPr lang="zh-CN" altLang="en-US" sz="1400" dirty="0">
                    <a:latin typeface="+mn-ea"/>
                  </a:rPr>
                  <a:t>（例如 </a:t>
                </a:r>
                <a:r>
                  <a:rPr lang="en-US" altLang="zh-CN" sz="1400" dirty="0">
                    <a:latin typeface="+mn-ea"/>
                  </a:rPr>
                  <a:t>SVM</a:t>
                </a:r>
                <a:r>
                  <a:rPr lang="zh-CN" altLang="en-US" sz="1400" dirty="0">
                    <a:latin typeface="+mn-ea"/>
                  </a:rPr>
                  <a:t>、朴素贝叶斯等）</a:t>
                </a:r>
                <a:endParaRPr lang="en-US" altLang="zh-CN" sz="1400" dirty="0">
                  <a:latin typeface="+mn-ea"/>
                </a:endParaRPr>
              </a:p>
              <a:p>
                <a:pPr marL="355600" indent="-342900">
                  <a:lnSpc>
                    <a:spcPct val="130000"/>
                  </a:lnSpc>
                  <a:spcBef>
                    <a:spcPts val="340"/>
                  </a:spcBef>
                  <a:buSzPct val="80000"/>
                  <a:buFont typeface="Wingdings" pitchFamily="2" charset="2"/>
                  <a:buChar char="n"/>
                  <a:tabLst>
                    <a:tab pos="240665" algn="l"/>
                  </a:tabLst>
                </a:pPr>
                <a:r>
                  <a:rPr lang="en-US" altLang="zh-CN" sz="1400" dirty="0">
                    <a:latin typeface="+mn-ea"/>
                  </a:rPr>
                  <a:t>5.</a:t>
                </a:r>
                <a:r>
                  <a:rPr lang="zh-CN" altLang="en-US" sz="1400" dirty="0">
                    <a:latin typeface="+mn-ea"/>
                  </a:rPr>
                  <a:t> 对于新输入的文档，根据步骤 </a:t>
                </a:r>
                <a:r>
                  <a:rPr lang="en-US" altLang="zh-CN" sz="1400" dirty="0">
                    <a:latin typeface="+mn-ea"/>
                  </a:rPr>
                  <a:t>3</a:t>
                </a:r>
                <a:r>
                  <a:rPr lang="zh-CN" altLang="en-US" sz="1400" dirty="0">
                    <a:latin typeface="+mn-ea"/>
                  </a:rPr>
                  <a:t> 构建文档表示向量，将其输入给训练好的分类器，得到预测情感标签概率分布</a:t>
                </a:r>
                <a:endParaRPr lang="en-US" altLang="zh-CN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F5C6C3B-7458-D0C3-7F70-B1001AB7F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867" y="925203"/>
                <a:ext cx="7864371" cy="1868588"/>
              </a:xfrm>
              <a:prstGeom prst="rect">
                <a:avLst/>
              </a:prstGeom>
              <a:blipFill>
                <a:blip r:embed="rId8"/>
                <a:stretch>
                  <a:fillRect l="-968" r="-806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oup 44">
            <a:extLst>
              <a:ext uri="{FF2B5EF4-FFF2-40B4-BE49-F238E27FC236}">
                <a16:creationId xmlns:a16="http://schemas.microsoft.com/office/drawing/2014/main" id="{6C743990-EF65-7E73-48AC-A611398FE5D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88397117"/>
              </p:ext>
            </p:extLst>
          </p:nvPr>
        </p:nvGraphicFramePr>
        <p:xfrm>
          <a:off x="3132328" y="3703320"/>
          <a:ext cx="8361819" cy="2962435"/>
        </p:xfrm>
        <a:graphic>
          <a:graphicData uri="http://schemas.openxmlformats.org/drawingml/2006/table">
            <a:tbl>
              <a:tblPr/>
              <a:tblGrid>
                <a:gridCol w="796115">
                  <a:extLst>
                    <a:ext uri="{9D8B030D-6E8A-4147-A177-3AD203B41FA5}">
                      <a16:colId xmlns:a16="http://schemas.microsoft.com/office/drawing/2014/main" val="3103181589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1287344705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2844008188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317359289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1121182930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183111624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513038885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1139207544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3021523300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782656769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265555950"/>
                    </a:ext>
                  </a:extLst>
                </a:gridCol>
                <a:gridCol w="595678">
                  <a:extLst>
                    <a:ext uri="{9D8B030D-6E8A-4147-A177-3AD203B41FA5}">
                      <a16:colId xmlns:a16="http://schemas.microsoft.com/office/drawing/2014/main" val="511340188"/>
                    </a:ext>
                  </a:extLst>
                </a:gridCol>
                <a:gridCol w="423116">
                  <a:extLst>
                    <a:ext uri="{9D8B030D-6E8A-4147-A177-3AD203B41FA5}">
                      <a16:colId xmlns:a16="http://schemas.microsoft.com/office/drawing/2014/main" val="3273347905"/>
                    </a:ext>
                  </a:extLst>
                </a:gridCol>
                <a:gridCol w="943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2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样本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特征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（每一列代表某个词在文档中出现的次数）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情感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标签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8050"/>
                  </a:ext>
                </a:extLst>
              </a:tr>
              <a:tr h="42320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W3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W4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W5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w6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w7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w8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w9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w10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w11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W12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3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dirty="0">
                          <a:latin typeface="+mn-ea"/>
                          <a:cs typeface="Times New Roman" panose="02020603050405020304" pitchFamily="18" charset="0"/>
                        </a:rPr>
                        <a:t>积极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dirty="0">
                          <a:latin typeface="+mn-ea"/>
                          <a:cs typeface="Times New Roman" panose="02020603050405020304" pitchFamily="18" charset="0"/>
                        </a:rPr>
                        <a:t>积极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消极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4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4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中性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D1341EC-72E2-C340-D28A-408B556E9BE2}"/>
              </a:ext>
            </a:extLst>
          </p:cNvPr>
          <p:cNvSpPr txBox="1"/>
          <p:nvPr/>
        </p:nvSpPr>
        <p:spPr>
          <a:xfrm>
            <a:off x="1993897" y="3974071"/>
            <a:ext cx="795533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200" dirty="0"/>
              <a:t>每一行是一个训练样本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35BB3D-E411-57D2-EAEF-F6176FC712BA}"/>
              </a:ext>
            </a:extLst>
          </p:cNvPr>
          <p:cNvSpPr txBox="1"/>
          <p:nvPr/>
        </p:nvSpPr>
        <p:spPr>
          <a:xfrm>
            <a:off x="3045555" y="4923610"/>
            <a:ext cx="8535363" cy="51758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l"/>
            <a:endParaRPr kumimoji="1" lang="zh-CN" altLang="en-US" dirty="0"/>
          </a:p>
        </p:txBody>
      </p:sp>
      <p:sp>
        <p:nvSpPr>
          <p:cNvPr id="16" name="顺序访问存储器 15">
            <a:extLst>
              <a:ext uri="{FF2B5EF4-FFF2-40B4-BE49-F238E27FC236}">
                <a16:creationId xmlns:a16="http://schemas.microsoft.com/office/drawing/2014/main" id="{E4346ECE-A1E2-194C-0B8B-AD88BD0AC8B8}"/>
              </a:ext>
            </a:extLst>
          </p:cNvPr>
          <p:cNvSpPr/>
          <p:nvPr/>
        </p:nvSpPr>
        <p:spPr>
          <a:xfrm>
            <a:off x="1902582" y="574589"/>
            <a:ext cx="1773695" cy="887175"/>
          </a:xfrm>
          <a:prstGeom prst="flowChartMagnetic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使用全部词典效果可能变差，因为特征中引入了很多情感无关特征。</a:t>
            </a:r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883B465B-D717-957D-C2D2-8CEC5BDD572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15788" y="4588087"/>
            <a:ext cx="710444" cy="65389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33706B-1464-D236-1647-E49D123056E6}"/>
                  </a:ext>
                </a:extLst>
              </p:cNvPr>
              <p:cNvSpPr txBox="1"/>
              <p:nvPr/>
            </p:nvSpPr>
            <p:spPr>
              <a:xfrm>
                <a:off x="7143206" y="2960995"/>
                <a:ext cx="218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33706B-1464-D236-1647-E49D12305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206" y="2960995"/>
                <a:ext cx="218842" cy="276999"/>
              </a:xfrm>
              <a:prstGeom prst="rect">
                <a:avLst/>
              </a:prstGeom>
              <a:blipFill>
                <a:blip r:embed="rId9"/>
                <a:stretch>
                  <a:fillRect l="-22222" r="-16667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号 7">
            <a:extLst>
              <a:ext uri="{FF2B5EF4-FFF2-40B4-BE49-F238E27FC236}">
                <a16:creationId xmlns:a16="http://schemas.microsoft.com/office/drawing/2014/main" id="{C4226FB0-9444-4A38-76BB-345B9A53C22F}"/>
              </a:ext>
            </a:extLst>
          </p:cNvPr>
          <p:cNvSpPr/>
          <p:nvPr/>
        </p:nvSpPr>
        <p:spPr>
          <a:xfrm rot="16200000">
            <a:off x="7028864" y="374875"/>
            <a:ext cx="447527" cy="6200826"/>
          </a:xfrm>
          <a:prstGeom prst="rightBrac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7AEFAB-73FE-7CA1-D37C-CAA382B93025}"/>
                  </a:ext>
                </a:extLst>
              </p:cNvPr>
              <p:cNvSpPr txBox="1"/>
              <p:nvPr/>
            </p:nvSpPr>
            <p:spPr>
              <a:xfrm>
                <a:off x="10943046" y="2960995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7AEFAB-73FE-7CA1-D37C-CAA382B93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046" y="2960995"/>
                <a:ext cx="197938" cy="276999"/>
              </a:xfrm>
              <a:prstGeom prst="rect">
                <a:avLst/>
              </a:prstGeom>
              <a:blipFill>
                <a:blip r:embed="rId10"/>
                <a:stretch>
                  <a:fillRect l="-23529" r="-23529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大括号 10">
            <a:extLst>
              <a:ext uri="{FF2B5EF4-FFF2-40B4-BE49-F238E27FC236}">
                <a16:creationId xmlns:a16="http://schemas.microsoft.com/office/drawing/2014/main" id="{12678A68-09AD-CE13-1B9F-B8C5070D228A}"/>
              </a:ext>
            </a:extLst>
          </p:cNvPr>
          <p:cNvSpPr/>
          <p:nvPr/>
        </p:nvSpPr>
        <p:spPr>
          <a:xfrm rot="16200000">
            <a:off x="10850368" y="3092522"/>
            <a:ext cx="344179" cy="832709"/>
          </a:xfrm>
          <a:prstGeom prst="rightBrac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5E4E421-AAFD-A9C1-5660-5F66F19CF13B}"/>
              </a:ext>
            </a:extLst>
          </p:cNvPr>
          <p:cNvCxnSpPr/>
          <p:nvPr/>
        </p:nvCxnSpPr>
        <p:spPr>
          <a:xfrm>
            <a:off x="7630160" y="3127840"/>
            <a:ext cx="312928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50A9135-AC1B-14B4-FA18-2A28D7B64BC8}"/>
                  </a:ext>
                </a:extLst>
              </p:cNvPr>
              <p:cNvSpPr txBox="1"/>
              <p:nvPr/>
            </p:nvSpPr>
            <p:spPr>
              <a:xfrm>
                <a:off x="8922513" y="2810045"/>
                <a:ext cx="544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50A9135-AC1B-14B4-FA18-2A28D7B64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13" y="2810045"/>
                <a:ext cx="544573" cy="276999"/>
              </a:xfrm>
              <a:prstGeom prst="rect">
                <a:avLst/>
              </a:prstGeom>
              <a:blipFill>
                <a:blip r:embed="rId11"/>
                <a:stretch>
                  <a:fillRect l="-13636" r="-13636" b="-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7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09283-6E62-1B14-1EC2-9E022E18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1C47D37-8EB8-5D72-F560-48787FC0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词袋模型（</a:t>
            </a:r>
            <a:r>
              <a:rPr kumimoji="1" lang="en-US" altLang="zh-CN" dirty="0"/>
              <a:t>Bag of Words</a:t>
            </a:r>
            <a:r>
              <a:rPr kumimoji="1" lang="zh-CN" altLang="en-US" dirty="0"/>
              <a:t>）的应用场景与局限性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A45AD77A-6A06-2B22-59EE-6145D159583B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bject 3">
            <a:extLst>
              <a:ext uri="{FF2B5EF4-FFF2-40B4-BE49-F238E27FC236}">
                <a16:creationId xmlns:a16="http://schemas.microsoft.com/office/drawing/2014/main" id="{EA192A8E-147F-97BB-A137-80A781867916}"/>
              </a:ext>
            </a:extLst>
          </p:cNvPr>
          <p:cNvSpPr txBox="1"/>
          <p:nvPr/>
        </p:nvSpPr>
        <p:spPr>
          <a:xfrm>
            <a:off x="2334182" y="1287503"/>
            <a:ext cx="5154273" cy="396409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b="1" dirty="0">
                <a:latin typeface="+mn-ea"/>
                <a:cs typeface="Times New Roman" panose="02020603050405020304" pitchFamily="18" charset="0"/>
              </a:rPr>
              <a:t>词袋模型的应用场景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文本分类：新闻分类、垃圾邮件过滤、情感分析</a:t>
            </a:r>
            <a:endParaRPr lang="en-US" altLang="zh-CN" sz="1400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信息检索：文档相似度计算、关键词搜索、文档排序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文本聚类：主题发现、文档归类、相似文档推荐</a:t>
            </a: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b="1" dirty="0">
                <a:latin typeface="+mn-ea"/>
                <a:cs typeface="Times New Roman" panose="02020603050405020304" pitchFamily="18" charset="0"/>
              </a:rPr>
              <a:t>词袋模型的优点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简单直观、计算高效、易于实现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b="1" dirty="0">
                <a:latin typeface="+mn-ea"/>
                <a:cs typeface="Times New Roman" panose="02020603050405020304" pitchFamily="18" charset="0"/>
              </a:rPr>
              <a:t>词袋模型的缺点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忽略了词序信息</a:t>
            </a: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维度灾难与稀疏性问题</a:t>
            </a: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可能依赖任务相关的预定义词典</a:t>
            </a: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CAEDE7-00FB-109B-57CF-AAD8D3036559}"/>
              </a:ext>
            </a:extLst>
          </p:cNvPr>
          <p:cNvSpPr txBox="1"/>
          <p:nvPr/>
        </p:nvSpPr>
        <p:spPr>
          <a:xfrm>
            <a:off x="6310491" y="4412667"/>
            <a:ext cx="255117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+mn-ea"/>
              </a:rPr>
              <a:t>特征维度与词表维度相等，大量特征的值可能为</a:t>
            </a:r>
            <a:r>
              <a:rPr kumimoji="1" lang="en-US" altLang="zh-CN" sz="1400" b="1" dirty="0">
                <a:solidFill>
                  <a:srgbClr val="FF0000"/>
                </a:solidFill>
                <a:latin typeface="+mn-ea"/>
              </a:rPr>
              <a:t>0</a:t>
            </a:r>
            <a:r>
              <a:rPr kumimoji="1" lang="zh-CN" altLang="en-US" sz="1400" b="1" dirty="0">
                <a:solidFill>
                  <a:srgbClr val="FF0000"/>
                </a:solidFill>
                <a:latin typeface="+mn-ea"/>
              </a:rPr>
              <a:t>！</a:t>
            </a:r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D1596451-E31B-EB69-681F-85F112BB3491}"/>
              </a:ext>
            </a:extLst>
          </p:cNvPr>
          <p:cNvCxnSpPr>
            <a:cxnSpLocks/>
          </p:cNvCxnSpPr>
          <p:nvPr/>
        </p:nvCxnSpPr>
        <p:spPr>
          <a:xfrm flipV="1">
            <a:off x="4967277" y="4520389"/>
            <a:ext cx="1203801" cy="24922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2817642F-AA50-2079-07B8-ED2486DDFADF}"/>
              </a:ext>
            </a:extLst>
          </p:cNvPr>
          <p:cNvCxnSpPr>
            <a:cxnSpLocks/>
          </p:cNvCxnSpPr>
          <p:nvPr/>
        </p:nvCxnSpPr>
        <p:spPr>
          <a:xfrm flipV="1">
            <a:off x="4425696" y="4085580"/>
            <a:ext cx="1745382" cy="39662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D22CBA2-EE9E-26DE-62EB-894B18DD08B5}"/>
              </a:ext>
            </a:extLst>
          </p:cNvPr>
          <p:cNvSpPr txBox="1"/>
          <p:nvPr/>
        </p:nvSpPr>
        <p:spPr>
          <a:xfrm>
            <a:off x="6300216" y="3935574"/>
            <a:ext cx="2551176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400" b="1" dirty="0">
                <a:solidFill>
                  <a:srgbClr val="FF0000"/>
                </a:solidFill>
                <a:latin typeface="+mn-ea"/>
              </a:rPr>
              <a:t>没有考虑词出现的先后顺序</a:t>
            </a:r>
          </a:p>
        </p:txBody>
      </p:sp>
      <p:cxnSp>
        <p:nvCxnSpPr>
          <p:cNvPr id="8" name="曲线连接符 6">
            <a:extLst>
              <a:ext uri="{FF2B5EF4-FFF2-40B4-BE49-F238E27FC236}">
                <a16:creationId xmlns:a16="http://schemas.microsoft.com/office/drawing/2014/main" id="{5E7F9070-19FB-FA83-09B9-90856ED95D08}"/>
              </a:ext>
            </a:extLst>
          </p:cNvPr>
          <p:cNvCxnSpPr>
            <a:cxnSpLocks/>
          </p:cNvCxnSpPr>
          <p:nvPr/>
        </p:nvCxnSpPr>
        <p:spPr>
          <a:xfrm>
            <a:off x="5052667" y="5302799"/>
            <a:ext cx="1247548" cy="35394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812C2C7-C72E-63B7-6383-16D8DE5F7132}"/>
              </a:ext>
            </a:extLst>
          </p:cNvPr>
          <p:cNvSpPr txBox="1"/>
          <p:nvPr/>
        </p:nvSpPr>
        <p:spPr>
          <a:xfrm>
            <a:off x="6310491" y="5479769"/>
            <a:ext cx="3619893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+mn-ea"/>
              </a:rPr>
              <a:t>根据任务构建不同词典成本过高，高频词也可能带来噪音干扰</a:t>
            </a:r>
          </a:p>
        </p:txBody>
      </p:sp>
    </p:spTree>
    <p:extLst>
      <p:ext uri="{BB962C8B-B14F-4D97-AF65-F5344CB8AC3E}">
        <p14:creationId xmlns:p14="http://schemas.microsoft.com/office/powerpoint/2010/main" val="28579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0CFA7-7702-AC56-7764-89CEAE302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AA63F0E-DF0B-A2E4-4C2C-C3B501FC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TF-IDF</a:t>
            </a:r>
            <a:r>
              <a:rPr lang="zh-CN" altLang="en-US" sz="3200" b="1" dirty="0"/>
              <a:t> 算法：更智能的词袋模型</a:t>
            </a:r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2CBEFED-3053-DD3B-96AD-41CA9BC01C1F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bject 3">
            <a:extLst>
              <a:ext uri="{FF2B5EF4-FFF2-40B4-BE49-F238E27FC236}">
                <a16:creationId xmlns:a16="http://schemas.microsoft.com/office/drawing/2014/main" id="{0C97A69B-D833-6A04-42FA-B3FDF6CB0CE5}"/>
              </a:ext>
            </a:extLst>
          </p:cNvPr>
          <p:cNvSpPr txBox="1"/>
          <p:nvPr/>
        </p:nvSpPr>
        <p:spPr>
          <a:xfrm>
            <a:off x="2404314" y="1151142"/>
            <a:ext cx="6565694" cy="392408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TF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词频，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Term Frequency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在文档中出现的频率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400" dirty="0">
                <a:latin typeface="+mn-ea"/>
              </a:rPr>
              <a:t>TF</a:t>
            </a:r>
            <a:r>
              <a:rPr lang="en-US" altLang="zh-CN" sz="1400" dirty="0">
                <a:latin typeface="+mn-ea"/>
              </a:rPr>
              <a:t> </a:t>
            </a:r>
            <a:r>
              <a:rPr lang="en" altLang="zh-CN" sz="1400" dirty="0">
                <a:latin typeface="+mn-ea"/>
              </a:rPr>
              <a:t>= </a:t>
            </a:r>
            <a:r>
              <a:rPr lang="zh-CN" altLang="en-US" sz="1400" dirty="0">
                <a:latin typeface="+mn-ea"/>
              </a:rPr>
              <a:t>词在文档中的出现次数 </a:t>
            </a:r>
            <a:r>
              <a:rPr lang="en-US" altLang="zh-CN" sz="1400" dirty="0">
                <a:latin typeface="+mn-ea"/>
              </a:rPr>
              <a:t>/ </a:t>
            </a:r>
            <a:r>
              <a:rPr lang="zh-CN" altLang="en-US" sz="1400" dirty="0">
                <a:latin typeface="+mn-ea"/>
              </a:rPr>
              <a:t>文档总词数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zh-CN" altLang="en-US" sz="1400" dirty="0">
              <a:latin typeface="+mn-ea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IDF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逆文档频率，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Inverse Document Frequency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）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衡量词的普遍程度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400" dirty="0">
                <a:latin typeface="+mn-ea"/>
              </a:rPr>
              <a:t>IDF = log(</a:t>
            </a:r>
            <a:r>
              <a:rPr lang="zh-CN" altLang="en-US" sz="1400" dirty="0">
                <a:latin typeface="+mn-ea"/>
              </a:rPr>
              <a:t>总文档数 </a:t>
            </a:r>
            <a:r>
              <a:rPr lang="en-US" altLang="zh-CN" sz="1400" dirty="0">
                <a:latin typeface="+mn-ea"/>
              </a:rPr>
              <a:t>/ </a:t>
            </a:r>
            <a:r>
              <a:rPr lang="zh-CN" altLang="en-US" sz="1400" dirty="0">
                <a:latin typeface="+mn-ea"/>
              </a:rPr>
              <a:t>包含该词的文档数</a:t>
            </a:r>
            <a:r>
              <a:rPr lang="en-US" altLang="zh-CN" sz="1400" dirty="0">
                <a:latin typeface="+mn-ea"/>
              </a:rPr>
              <a:t>)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包含该词的文档数越少，</a:t>
            </a: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IDF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 值越高，代表该词在文档中的“独特性”越高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1400" b="1" dirty="0">
              <a:latin typeface="+mn-ea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TF-IDF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 分数</a:t>
            </a:r>
            <a:endParaRPr lang="zh-CN" altLang="en-US" sz="1400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400" dirty="0">
                <a:latin typeface="+mn-ea"/>
              </a:rPr>
              <a:t>TF-IDF = TF × IDF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总的来说，一个词的 </a:t>
            </a: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TF-IDF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 分数越高，表示该词在该文档中越重要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8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3A057-C53A-86C3-DA08-950EC9A8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0299F-C3D6-47A3-C367-313147FF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TF-IDF</a:t>
            </a:r>
            <a:r>
              <a:rPr lang="zh-CN" altLang="en-US" sz="3200" b="1" dirty="0"/>
              <a:t> 算法</a:t>
            </a:r>
            <a:r>
              <a:rPr lang="zh-CN" altLang="en-US" sz="3200" dirty="0">
                <a:latin typeface="+mn-ea"/>
                <a:cs typeface="Times New Roman" panose="02020603050405020304" pitchFamily="18" charset="0"/>
              </a:rPr>
              <a:t>能够自动提取文档中的关键词</a:t>
            </a:r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555C5F0-F460-F990-B41A-4AF29F0DE17B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bject 3">
            <a:extLst>
              <a:ext uri="{FF2B5EF4-FFF2-40B4-BE49-F238E27FC236}">
                <a16:creationId xmlns:a16="http://schemas.microsoft.com/office/drawing/2014/main" id="{F8CC7172-0C11-4CC8-EAD4-EAFF77573E78}"/>
              </a:ext>
            </a:extLst>
          </p:cNvPr>
          <p:cNvSpPr txBox="1"/>
          <p:nvPr/>
        </p:nvSpPr>
        <p:spPr>
          <a:xfrm>
            <a:off x="2870824" y="2732428"/>
            <a:ext cx="7406128" cy="315131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340"/>
              </a:spcBef>
              <a:buSzPct val="80000"/>
              <a:tabLst>
                <a:tab pos="240665" algn="l"/>
              </a:tabLst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虽然这句话中每个词的词频 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TF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 都是  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/ 8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，但是：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  <a:spcBef>
                <a:spcPts val="340"/>
              </a:spcBef>
              <a:buSzPct val="80000"/>
              <a:tabLst>
                <a:tab pos="240665" algn="l"/>
              </a:tabLst>
            </a:pP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50000"/>
              </a:lnSpc>
              <a:spcBef>
                <a:spcPts val="340"/>
              </a:spcBef>
              <a:buSzPct val="80000"/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cs typeface="Times New Roman" panose="02020603050405020304" pitchFamily="18" charset="0"/>
              </a:rPr>
              <a:t>是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” 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这样的词在其他文档中出现频率很高，所以 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IDF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 值较低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50000"/>
              </a:lnSpc>
              <a:spcBef>
                <a:spcPts val="340"/>
              </a:spcBef>
              <a:buSzPct val="80000"/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故宫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历史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”、“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建筑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” 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在其他文档中出现频率较低，所以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IDF 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值较高</a:t>
            </a: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  <a:spcBef>
                <a:spcPts val="340"/>
              </a:spcBef>
              <a:buSzPct val="80000"/>
              <a:tabLst>
                <a:tab pos="240665" algn="l"/>
              </a:tabLst>
            </a:pP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  <a:spcBef>
                <a:spcPts val="340"/>
              </a:spcBef>
              <a:buSzPct val="80000"/>
              <a:tabLst>
                <a:tab pos="240665" algn="l"/>
              </a:tabLst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因此，通过计算该文档中的每个词的 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TF-IDF 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分数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故宫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历史建筑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 这样的词的得分较高，从而被识别为关键词，这就是 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TF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-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IDF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算法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能够自动提取关键词的基本原理。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C79B4B-D4B1-0595-9CE2-773B8D920BD0}"/>
              </a:ext>
            </a:extLst>
          </p:cNvPr>
          <p:cNvSpPr txBox="1"/>
          <p:nvPr/>
        </p:nvSpPr>
        <p:spPr>
          <a:xfrm>
            <a:off x="2756006" y="1296244"/>
            <a:ext cx="7159136" cy="60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30000"/>
              </a:lnSpc>
              <a:spcBef>
                <a:spcPts val="340"/>
              </a:spcBef>
              <a:buSzPct val="80000"/>
              <a:tabLst>
                <a:tab pos="240665" algn="l"/>
              </a:tabLst>
            </a:pPr>
            <a:r>
              <a:rPr lang="en-US" altLang="zh-CN" sz="28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2800" dirty="0">
                <a:latin typeface="+mn-ea"/>
                <a:cs typeface="Times New Roman" panose="02020603050405020304" pitchFamily="18" charset="0"/>
              </a:rPr>
              <a:t>北京 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故宫</a:t>
            </a:r>
            <a:r>
              <a:rPr lang="zh-CN" altLang="en-US" sz="2800" dirty="0">
                <a:latin typeface="+mn-ea"/>
                <a:cs typeface="Times New Roman" panose="02020603050405020304" pitchFamily="18" charset="0"/>
              </a:rPr>
              <a:t>  </a:t>
            </a:r>
            <a:r>
              <a:rPr lang="zh-CN" altLang="en-US" sz="2800" dirty="0">
                <a:solidFill>
                  <a:schemeClr val="accent3"/>
                </a:solidFill>
                <a:latin typeface="+mn-ea"/>
                <a:cs typeface="Times New Roman" panose="02020603050405020304" pitchFamily="18" charset="0"/>
              </a:rPr>
              <a:t>是</a:t>
            </a:r>
            <a:r>
              <a:rPr lang="zh-CN" altLang="en-US" sz="2800" dirty="0">
                <a:latin typeface="+mn-ea"/>
                <a:cs typeface="Times New Roman" panose="02020603050405020304" pitchFamily="18" charset="0"/>
              </a:rPr>
              <a:t>  中国  著名  </a:t>
            </a:r>
            <a:r>
              <a:rPr lang="zh-CN" altLang="en-US" sz="2800" dirty="0">
                <a:solidFill>
                  <a:schemeClr val="accent3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latin typeface="+mn-ea"/>
                <a:cs typeface="Times New Roman" panose="02020603050405020304" pitchFamily="18" charset="0"/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历史</a:t>
            </a:r>
            <a:r>
              <a:rPr lang="zh-CN" altLang="en-US" sz="2800" dirty="0">
                <a:latin typeface="+mn-ea"/>
                <a:cs typeface="Times New Roman" panose="02020603050405020304" pitchFamily="18" charset="0"/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建筑</a:t>
            </a:r>
            <a:r>
              <a:rPr lang="zh-CN" altLang="en-US" sz="2800" dirty="0">
                <a:latin typeface="+mn-ea"/>
                <a:cs typeface="Times New Roman" panose="02020603050405020304" pitchFamily="18" charset="0"/>
              </a:rPr>
              <a:t>”</a:t>
            </a:r>
            <a:endParaRPr lang="en-US" altLang="zh-CN" sz="28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4D4E90-FA47-C69B-D65C-43CE29E16A19}"/>
              </a:ext>
            </a:extLst>
          </p:cNvPr>
          <p:cNvSpPr txBox="1"/>
          <p:nvPr/>
        </p:nvSpPr>
        <p:spPr>
          <a:xfrm>
            <a:off x="4545623" y="2107277"/>
            <a:ext cx="3044103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sz="1400" dirty="0">
                <a:latin typeface="+mn-ea"/>
              </a:rPr>
              <a:t>假设这句话分词后，一共分成了 </a:t>
            </a:r>
            <a:r>
              <a:rPr kumimoji="1" lang="en-US" altLang="zh-CN" sz="1400" dirty="0">
                <a:latin typeface="+mn-ea"/>
              </a:rPr>
              <a:t>8</a:t>
            </a:r>
            <a:r>
              <a:rPr kumimoji="1" lang="zh-CN" altLang="en-US" sz="1400" dirty="0">
                <a:latin typeface="+mn-ea"/>
              </a:rPr>
              <a:t> 个词</a:t>
            </a:r>
          </a:p>
        </p:txBody>
      </p:sp>
      <p:sp>
        <p:nvSpPr>
          <p:cNvPr id="8" name="顺序访问存储器 7">
            <a:extLst>
              <a:ext uri="{FF2B5EF4-FFF2-40B4-BE49-F238E27FC236}">
                <a16:creationId xmlns:a16="http://schemas.microsoft.com/office/drawing/2014/main" id="{7ECAE892-95B4-3EFD-7CC2-7CF2FADEBB55}"/>
              </a:ext>
            </a:extLst>
          </p:cNvPr>
          <p:cNvSpPr/>
          <p:nvPr/>
        </p:nvSpPr>
        <p:spPr>
          <a:xfrm>
            <a:off x="9585341" y="1936292"/>
            <a:ext cx="2400300" cy="1418381"/>
          </a:xfrm>
          <a:prstGeom prst="flowChartMagnetic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sz="1200" b="1" dirty="0">
                <a:solidFill>
                  <a:srgbClr val="FF0000"/>
                </a:solidFill>
                <a:latin typeface="+mn-ea"/>
              </a:rPr>
              <a:t>小提示：</a:t>
            </a:r>
            <a:r>
              <a:rPr kumimoji="1" lang="en-US" altLang="zh-CN" sz="1200" b="1" dirty="0">
                <a:latin typeface="+mn-ea"/>
              </a:rPr>
              <a:t>TF-IDF</a:t>
            </a:r>
            <a:r>
              <a:rPr kumimoji="1" lang="zh-CN" altLang="en-US" sz="1200" b="1" dirty="0">
                <a:latin typeface="+mn-ea"/>
              </a:rPr>
              <a:t> 算法通过多文档对比来发现信息的独特性，需要多个文档才能计算！</a:t>
            </a:r>
          </a:p>
        </p:txBody>
      </p:sp>
    </p:spTree>
    <p:extLst>
      <p:ext uri="{BB962C8B-B14F-4D97-AF65-F5344CB8AC3E}">
        <p14:creationId xmlns:p14="http://schemas.microsoft.com/office/powerpoint/2010/main" val="363401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89594-EDA8-7539-6125-C33749DDC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6B58754-8380-9B14-87CF-DEFA56BD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TF-IDF</a:t>
            </a:r>
            <a:r>
              <a:rPr lang="zh-CN" altLang="en-US" sz="3200" b="1" dirty="0"/>
              <a:t> 算法示例</a:t>
            </a:r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6240191-0D58-7D2B-4CB8-2B73100873C7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A103D24D-D9A2-5230-6466-9A05F439BC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287" t="16175" r="12364" b="16389"/>
          <a:stretch/>
        </p:blipFill>
        <p:spPr>
          <a:xfrm>
            <a:off x="2435468" y="1202067"/>
            <a:ext cx="5657800" cy="3879886"/>
          </a:xfrm>
          <a:prstGeom prst="rect">
            <a:avLst/>
          </a:prstGeom>
        </p:spPr>
      </p:pic>
      <p:sp>
        <p:nvSpPr>
          <p:cNvPr id="2" name="顺序访问存储器 1">
            <a:extLst>
              <a:ext uri="{FF2B5EF4-FFF2-40B4-BE49-F238E27FC236}">
                <a16:creationId xmlns:a16="http://schemas.microsoft.com/office/drawing/2014/main" id="{AB833494-0B3F-A6C2-81E3-028D229ED5D6}"/>
              </a:ext>
            </a:extLst>
          </p:cNvPr>
          <p:cNvSpPr/>
          <p:nvPr/>
        </p:nvSpPr>
        <p:spPr>
          <a:xfrm>
            <a:off x="8558785" y="1202067"/>
            <a:ext cx="3346000" cy="1699395"/>
          </a:xfrm>
          <a:prstGeom prst="flowChartMagnetic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+mn-ea"/>
              </a:rPr>
              <a:t>小提示：</a:t>
            </a:r>
            <a:r>
              <a:rPr kumimoji="1" lang="zh-CN" altLang="en-US" sz="1600" b="1" dirty="0">
                <a:latin typeface="+mn-ea"/>
              </a:rPr>
              <a:t>基于 </a:t>
            </a:r>
            <a:r>
              <a:rPr kumimoji="1" lang="en-US" altLang="zh-CN" sz="1600" b="1" dirty="0">
                <a:latin typeface="+mn-ea"/>
              </a:rPr>
              <a:t>TF-IDF</a:t>
            </a:r>
            <a:r>
              <a:rPr kumimoji="1" lang="zh-CN" altLang="en-US" sz="1600" b="1" dirty="0">
                <a:latin typeface="+mn-ea"/>
              </a:rPr>
              <a:t>  算法，同样可以计算每个词在每个文档中的 </a:t>
            </a:r>
            <a:r>
              <a:rPr kumimoji="1" lang="en-US" altLang="zh-CN" sz="1600" b="1" dirty="0">
                <a:latin typeface="+mn-ea"/>
              </a:rPr>
              <a:t>TF-IDF</a:t>
            </a:r>
            <a:r>
              <a:rPr kumimoji="1" lang="zh-CN" altLang="en-US" sz="1600" b="1" dirty="0">
                <a:latin typeface="+mn-ea"/>
              </a:rPr>
              <a:t> 分数（独特性分数</a:t>
            </a:r>
            <a:r>
              <a:rPr kumimoji="1" lang="zh-CN" altLang="en-US" sz="1600" dirty="0">
                <a:latin typeface="+mn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487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E91F1-9111-1BED-F480-FEC2C34C6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8CABFB-E29D-0A5E-DCC6-FABF1DC3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TF-IDF</a:t>
            </a:r>
            <a:r>
              <a:rPr lang="zh-CN" altLang="en-US" sz="3200" b="1" dirty="0"/>
              <a:t> 算法的平滑</a:t>
            </a:r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F652AC8-26DE-FF84-1C40-F107FCF2C51B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object 3">
            <a:extLst>
              <a:ext uri="{FF2B5EF4-FFF2-40B4-BE49-F238E27FC236}">
                <a16:creationId xmlns:a16="http://schemas.microsoft.com/office/drawing/2014/main" id="{F027EA2A-5DD2-F803-F25E-34219509945B}"/>
              </a:ext>
            </a:extLst>
          </p:cNvPr>
          <p:cNvSpPr txBox="1"/>
          <p:nvPr/>
        </p:nvSpPr>
        <p:spPr>
          <a:xfrm>
            <a:off x="2334182" y="1028050"/>
            <a:ext cx="4822756" cy="36065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TF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词频，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Term Frequency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在文档中出现的频率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400" dirty="0">
                <a:latin typeface="+mn-ea"/>
              </a:rPr>
              <a:t>TF = </a:t>
            </a:r>
            <a:r>
              <a:rPr lang="zh-CN" altLang="en-US" sz="1400" dirty="0">
                <a:latin typeface="+mn-ea"/>
              </a:rPr>
              <a:t>词在文档中的出现次数 </a:t>
            </a:r>
            <a:r>
              <a:rPr lang="en-US" altLang="zh-CN" sz="1400" dirty="0">
                <a:latin typeface="+mn-ea"/>
              </a:rPr>
              <a:t>/ </a:t>
            </a:r>
            <a:r>
              <a:rPr lang="zh-CN" altLang="en-US" sz="1400" dirty="0">
                <a:latin typeface="+mn-ea"/>
              </a:rPr>
              <a:t>文档总词数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zh-CN" altLang="en-US" sz="1400" dirty="0">
              <a:latin typeface="+mn-ea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IDF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逆文档频率，</a:t>
            </a: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Inverse Document Frequency</a:t>
            </a:r>
            <a:r>
              <a:rPr lang="zh-CN" altLang="en" sz="1600" dirty="0">
                <a:latin typeface="+mn-ea"/>
                <a:cs typeface="Times New Roman" panose="02020603050405020304" pitchFamily="18" charset="0"/>
              </a:rPr>
              <a:t>）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dirty="0">
                <a:latin typeface="+mn-ea"/>
              </a:rPr>
              <a:t>衡量词的普遍程度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400" dirty="0">
                <a:highlight>
                  <a:srgbClr val="D4D6D8"/>
                </a:highlight>
                <a:latin typeface="+mn-ea"/>
              </a:rPr>
              <a:t>IDF = log(</a:t>
            </a:r>
            <a:r>
              <a:rPr lang="zh-CN" altLang="en-US" sz="1400" dirty="0">
                <a:highlight>
                  <a:srgbClr val="D4D6D8"/>
                </a:highlight>
                <a:latin typeface="+mn-ea"/>
              </a:rPr>
              <a:t> 总文档数 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D4D6D8"/>
                </a:highlight>
                <a:latin typeface="+mn-ea"/>
              </a:rPr>
              <a:t>+ 1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D4D6D8"/>
                </a:highlight>
                <a:latin typeface="+mn-ea"/>
              </a:rPr>
              <a:t> </a:t>
            </a:r>
            <a:r>
              <a:rPr lang="en-US" altLang="zh-CN" sz="1400" dirty="0">
                <a:highlight>
                  <a:srgbClr val="D4D6D8"/>
                </a:highlight>
                <a:latin typeface="+mn-ea"/>
              </a:rPr>
              <a:t>/ </a:t>
            </a:r>
            <a:r>
              <a:rPr lang="zh-CN" altLang="en-US" sz="1400" dirty="0">
                <a:highlight>
                  <a:srgbClr val="D4D6D8"/>
                </a:highlight>
                <a:latin typeface="+mn-ea"/>
              </a:rPr>
              <a:t>包含该词的文档数</a:t>
            </a:r>
            <a:r>
              <a:rPr lang="en-US" altLang="zh-CN" sz="1400" dirty="0">
                <a:highlight>
                  <a:srgbClr val="D4D6D8"/>
                </a:highlight>
                <a:latin typeface="+mn-ea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D4D6D8"/>
                </a:highlight>
                <a:latin typeface="+mn-ea"/>
              </a:rPr>
              <a:t>+ 1</a:t>
            </a:r>
            <a:r>
              <a:rPr lang="en-US" altLang="zh-CN" sz="1400" dirty="0">
                <a:highlight>
                  <a:srgbClr val="D4D6D8"/>
                </a:highlight>
                <a:latin typeface="+mn-ea"/>
              </a:rPr>
              <a:t>) </a:t>
            </a:r>
            <a:r>
              <a:rPr lang="zh-CN" altLang="en-US" sz="1400" dirty="0">
                <a:highlight>
                  <a:srgbClr val="D4D6D8"/>
                </a:highlight>
                <a:latin typeface="+mn-ea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D4D6D8"/>
                </a:highlight>
                <a:latin typeface="+mn-ea"/>
              </a:rPr>
              <a:t>+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D4D6D8"/>
                </a:highlight>
                <a:latin typeface="+mn-ea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D4D6D8"/>
                </a:highlight>
                <a:latin typeface="+mn-ea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D4D6D8"/>
                </a:highlight>
                <a:latin typeface="+mn-ea"/>
              </a:rPr>
              <a:t> </a:t>
            </a:r>
            <a:endParaRPr lang="en-US" altLang="zh-CN" sz="1400" dirty="0">
              <a:solidFill>
                <a:srgbClr val="FF0000"/>
              </a:solidFill>
              <a:highlight>
                <a:srgbClr val="D4D6D8"/>
              </a:highlight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避免 </a:t>
            </a: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IDF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 值溢出或等于 </a:t>
            </a: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0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1400" dirty="0">
              <a:latin typeface="+mn-ea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600" dirty="0">
                <a:latin typeface="+mn-ea"/>
                <a:cs typeface="Times New Roman" panose="02020603050405020304" pitchFamily="18" charset="0"/>
              </a:rPr>
              <a:t>TF-IDF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 分数</a:t>
            </a:r>
            <a:endParaRPr lang="zh-CN" altLang="en-US" sz="1400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400" dirty="0">
                <a:latin typeface="+mn-ea"/>
              </a:rPr>
              <a:t>TF-IDF = TF × IDF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A2476D-2756-9252-E93D-B49CE41D4FE8}"/>
              </a:ext>
            </a:extLst>
          </p:cNvPr>
          <p:cNvSpPr txBox="1"/>
          <p:nvPr/>
        </p:nvSpPr>
        <p:spPr>
          <a:xfrm>
            <a:off x="2334182" y="6339184"/>
            <a:ext cx="7976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1.</a:t>
            </a:r>
            <a:r>
              <a:rPr lang="zh-CN" altLang="en-US" sz="1200" dirty="0"/>
              <a:t> https://scikit-learn.org/1.5/modules/generated/sklearn.feature_extraction.text.TfidfVectorizer.html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89CF54-51C4-8C5C-CE64-D4C90DCFF0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2036" y="2931159"/>
            <a:ext cx="3886200" cy="29256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59CD00-423A-E777-5BCD-12D71E93D661}"/>
              </a:ext>
            </a:extLst>
          </p:cNvPr>
          <p:cNvSpPr txBox="1"/>
          <p:nvPr/>
        </p:nvSpPr>
        <p:spPr>
          <a:xfrm>
            <a:off x="7972036" y="2261608"/>
            <a:ext cx="402704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" altLang="zh-CN" sz="1600" i="0" dirty="0" err="1">
                <a:effectLst/>
                <a:latin typeface="+mn-ea"/>
              </a:rPr>
              <a:t>sklearn.feature_extraction.text.TfidfVectorizer</a:t>
            </a:r>
            <a:r>
              <a:rPr lang="en-US" altLang="zh-CN" sz="1600" i="0" baseline="30000" dirty="0">
                <a:effectLst/>
                <a:latin typeface="+mn-ea"/>
              </a:rPr>
              <a:t>1</a:t>
            </a:r>
            <a:r>
              <a:rPr lang="zh-CN" altLang="en-US" sz="1600" i="0" baseline="30000" dirty="0">
                <a:effectLst/>
                <a:latin typeface="+mn-ea"/>
              </a:rPr>
              <a:t> </a:t>
            </a:r>
            <a:r>
              <a:rPr lang="zh-CN" altLang="en-US" sz="1600" i="0" dirty="0">
                <a:effectLst/>
                <a:latin typeface="+mn-ea"/>
              </a:rPr>
              <a:t>的默认实现</a:t>
            </a:r>
            <a:endParaRPr kumimoji="1" lang="zh-CN" altLang="en-US" sz="1600" dirty="0">
              <a:latin typeface="+mn-ea"/>
            </a:endParaRPr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5B667C5E-60D4-E1DA-5198-8ED80EB1E1C6}"/>
              </a:ext>
            </a:extLst>
          </p:cNvPr>
          <p:cNvCxnSpPr/>
          <p:nvPr/>
        </p:nvCxnSpPr>
        <p:spPr>
          <a:xfrm flipV="1">
            <a:off x="7156938" y="2558562"/>
            <a:ext cx="720970" cy="639687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A1BB026-AE55-9921-7C92-B92BCC795B9A}"/>
              </a:ext>
            </a:extLst>
          </p:cNvPr>
          <p:cNvSpPr txBox="1"/>
          <p:nvPr/>
        </p:nvSpPr>
        <p:spPr>
          <a:xfrm>
            <a:off x="-9144" y="619963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82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71D31-F1DC-1849-D42D-7B27EFD4E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BD44A3C-EEC4-F8EC-7288-F03B1D83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TF-IDF</a:t>
            </a:r>
            <a:r>
              <a:rPr lang="zh-CN" altLang="en-US" sz="3200" b="1" dirty="0"/>
              <a:t> 算法也可以用于文本分类</a:t>
            </a:r>
            <a:endParaRPr lang="zh-CN" altLang="en-US" dirty="0"/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6C491B93-2F27-1B46-8CEE-3BC73BD869B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77741924"/>
              </p:ext>
            </p:extLst>
          </p:nvPr>
        </p:nvGraphicFramePr>
        <p:xfrm>
          <a:off x="3123730" y="3592878"/>
          <a:ext cx="8361819" cy="2962435"/>
        </p:xfrm>
        <a:graphic>
          <a:graphicData uri="http://schemas.openxmlformats.org/drawingml/2006/table">
            <a:tbl>
              <a:tblPr/>
              <a:tblGrid>
                <a:gridCol w="796115">
                  <a:extLst>
                    <a:ext uri="{9D8B030D-6E8A-4147-A177-3AD203B41FA5}">
                      <a16:colId xmlns:a16="http://schemas.microsoft.com/office/drawing/2014/main" val="3103181589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1287344705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2844008188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317359289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1121182930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183111624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513038885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1139207544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3021523300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782656769"/>
                    </a:ext>
                  </a:extLst>
                </a:gridCol>
                <a:gridCol w="509397">
                  <a:extLst>
                    <a:ext uri="{9D8B030D-6E8A-4147-A177-3AD203B41FA5}">
                      <a16:colId xmlns:a16="http://schemas.microsoft.com/office/drawing/2014/main" val="265555950"/>
                    </a:ext>
                  </a:extLst>
                </a:gridCol>
                <a:gridCol w="595678">
                  <a:extLst>
                    <a:ext uri="{9D8B030D-6E8A-4147-A177-3AD203B41FA5}">
                      <a16:colId xmlns:a16="http://schemas.microsoft.com/office/drawing/2014/main" val="511340188"/>
                    </a:ext>
                  </a:extLst>
                </a:gridCol>
                <a:gridCol w="423116">
                  <a:extLst>
                    <a:ext uri="{9D8B030D-6E8A-4147-A177-3AD203B41FA5}">
                      <a16:colId xmlns:a16="http://schemas.microsoft.com/office/drawing/2014/main" val="3273347905"/>
                    </a:ext>
                  </a:extLst>
                </a:gridCol>
                <a:gridCol w="943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2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样本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特征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（每一列代表某个词在文档中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 TF-IDF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 分数）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情感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标签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8050"/>
                  </a:ext>
                </a:extLst>
              </a:tr>
              <a:tr h="42320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W3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W4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W5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w6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w7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w8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w9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w10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w11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W12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36000" marB="180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dirty="0">
                          <a:latin typeface="+mn-ea"/>
                          <a:cs typeface="Times New Roman" panose="02020603050405020304" pitchFamily="18" charset="0"/>
                        </a:rPr>
                        <a:t>积极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dirty="0">
                          <a:latin typeface="+mn-ea"/>
                          <a:cs typeface="Times New Roman" panose="02020603050405020304" pitchFamily="18" charset="0"/>
                        </a:rPr>
                        <a:t>积极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消极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4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中性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...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9B818FA-37F9-5D69-F450-F8635D3A4264}"/>
              </a:ext>
            </a:extLst>
          </p:cNvPr>
          <p:cNvSpPr txBox="1"/>
          <p:nvPr/>
        </p:nvSpPr>
        <p:spPr>
          <a:xfrm>
            <a:off x="1985299" y="3863629"/>
            <a:ext cx="795533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200" dirty="0"/>
              <a:t>每一行是一个训练样本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0EFB4D-024E-2766-630D-349C26DF1D56}"/>
              </a:ext>
            </a:extLst>
          </p:cNvPr>
          <p:cNvSpPr txBox="1"/>
          <p:nvPr/>
        </p:nvSpPr>
        <p:spPr>
          <a:xfrm>
            <a:off x="3036957" y="4813168"/>
            <a:ext cx="8535363" cy="51758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l"/>
            <a:endParaRPr kumimoji="1" lang="zh-CN" altLang="en-US" dirty="0"/>
          </a:p>
        </p:txBody>
      </p: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2FB2B2D9-3D64-AC4C-EC7D-BEB703D41C8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07190" y="4477645"/>
            <a:ext cx="710444" cy="65389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2D06A546-40F8-F2A6-7AA6-AEE94127F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89595"/>
              </p:ext>
            </p:extLst>
          </p:nvPr>
        </p:nvGraphicFramePr>
        <p:xfrm>
          <a:off x="3123730" y="1028050"/>
          <a:ext cx="7834771" cy="1574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4494031-5C27-A297-FE6F-295084CDE3F2}"/>
              </a:ext>
            </a:extLst>
          </p:cNvPr>
          <p:cNvSpPr txBox="1"/>
          <p:nvPr/>
        </p:nvSpPr>
        <p:spPr>
          <a:xfrm>
            <a:off x="6469473" y="3329108"/>
            <a:ext cx="1670329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1200" b="1" dirty="0">
                <a:latin typeface="+mn-ea"/>
              </a:rPr>
              <a:t>TF-IDF</a:t>
            </a:r>
            <a:r>
              <a:rPr lang="zh-CN" altLang="en-US" sz="1200" b="1" dirty="0">
                <a:latin typeface="+mn-ea"/>
              </a:rPr>
              <a:t> 算法用于文本分类</a:t>
            </a:r>
            <a:endParaRPr kumimoji="1" lang="zh-CN" altLang="en-US" sz="12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F36746-7515-8817-BBA5-5D860BB6353B}"/>
              </a:ext>
            </a:extLst>
          </p:cNvPr>
          <p:cNvSpPr txBox="1"/>
          <p:nvPr/>
        </p:nvSpPr>
        <p:spPr>
          <a:xfrm>
            <a:off x="3992383" y="268153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b="1" dirty="0">
                <a:solidFill>
                  <a:srgbClr val="FF0000"/>
                </a:solidFill>
              </a:rPr>
              <a:t>都</a:t>
            </a:r>
            <a:r>
              <a:rPr lang="zh-CN" altLang="en-US" b="1" dirty="0">
                <a:solidFill>
                  <a:srgbClr val="FF0000"/>
                </a:solidFill>
              </a:rPr>
              <a:t>是</a:t>
            </a:r>
            <a:r>
              <a:rPr lang="zh-CN" altLang="zh-CN" b="1" dirty="0">
                <a:solidFill>
                  <a:srgbClr val="FF0000"/>
                </a:solidFill>
              </a:rPr>
              <a:t>将文本映射到向量空间</a:t>
            </a:r>
            <a:r>
              <a:rPr lang="zh-CN" altLang="en-US" b="1" dirty="0">
                <a:solidFill>
                  <a:srgbClr val="FF0000"/>
                </a:solidFill>
              </a:rPr>
              <a:t>！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AED53E8D-25E8-970B-CB99-0EA6BFC015A9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4247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A63F-2364-1E9D-A697-50FC649E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GitHub - wkunzhi/Python3-Spider: Python爬虫实战-  模拟登陆各大网站包含但不限于：滑块验证、拼多多、美团、百度、bilibili、大众点评、淘宝，如果喜欢请start ❤️">
            <a:extLst>
              <a:ext uri="{FF2B5EF4-FFF2-40B4-BE49-F238E27FC236}">
                <a16:creationId xmlns:a16="http://schemas.microsoft.com/office/drawing/2014/main" id="{8FB802C4-3168-CB74-E504-30A4150A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22" y="828880"/>
            <a:ext cx="4502752" cy="225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2297C99-6680-2696-9DF6-C1F18D6D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理解早期</a:t>
            </a:r>
            <a:r>
              <a:rPr lang="zh-CN" altLang="en-US" sz="3200" b="1" dirty="0"/>
              <a:t>搜索引擎原理：</a:t>
            </a:r>
            <a:r>
              <a:rPr lang="en-US" altLang="zh-CN" sz="3200" b="1" dirty="0"/>
              <a:t>TF-IDF</a:t>
            </a:r>
            <a:r>
              <a:rPr lang="zh-CN" altLang="en-US" dirty="0"/>
              <a:t> </a:t>
            </a:r>
            <a:r>
              <a:rPr lang="en-US" altLang="zh-CN" dirty="0"/>
              <a:t>+ </a:t>
            </a:r>
            <a:r>
              <a:rPr lang="zh-CN" altLang="en-US" sz="3200" b="1" dirty="0"/>
              <a:t>倒排索引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A7AB5F-F4DF-8D8B-CEBF-B1747FF43AB7}"/>
              </a:ext>
            </a:extLst>
          </p:cNvPr>
          <p:cNvGrpSpPr/>
          <p:nvPr/>
        </p:nvGrpSpPr>
        <p:grpSpPr>
          <a:xfrm>
            <a:off x="2031023" y="1068690"/>
            <a:ext cx="1944013" cy="1715294"/>
            <a:chOff x="1969477" y="995398"/>
            <a:chExt cx="1944013" cy="1715294"/>
          </a:xfrm>
        </p:grpSpPr>
        <p:pic>
          <p:nvPicPr>
            <p:cNvPr id="1026" name="Picture 2" descr="Google 文档- 适用于Android的APK下载| Aptoide">
              <a:extLst>
                <a:ext uri="{FF2B5EF4-FFF2-40B4-BE49-F238E27FC236}">
                  <a16:creationId xmlns:a16="http://schemas.microsoft.com/office/drawing/2014/main" id="{55B75A49-4AD4-B99F-6C75-05D305B05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477" y="1028050"/>
              <a:ext cx="1063870" cy="106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Google 文档- 适用于Android的APK下载| Aptoide">
              <a:extLst>
                <a:ext uri="{FF2B5EF4-FFF2-40B4-BE49-F238E27FC236}">
                  <a16:creationId xmlns:a16="http://schemas.microsoft.com/office/drawing/2014/main" id="{FE87863E-7618-8376-6FAF-B5B27A8018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423" y="1189242"/>
              <a:ext cx="1063870" cy="106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Google 文档- 适用于Android的APK下载| Aptoide">
              <a:extLst>
                <a:ext uri="{FF2B5EF4-FFF2-40B4-BE49-F238E27FC236}">
                  <a16:creationId xmlns:a16="http://schemas.microsoft.com/office/drawing/2014/main" id="{9FD04A9A-03BB-773C-E162-580C5A1A1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870" y="1350434"/>
              <a:ext cx="1063870" cy="106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oogle 文档- 适用于Android的APK下载| Aptoide">
              <a:extLst>
                <a:ext uri="{FF2B5EF4-FFF2-40B4-BE49-F238E27FC236}">
                  <a16:creationId xmlns:a16="http://schemas.microsoft.com/office/drawing/2014/main" id="{F41A4C18-B415-05AD-C5C4-A3DDEDEAC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859" y="1646822"/>
              <a:ext cx="1063870" cy="106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1C494A-94E1-C4D7-31F5-0C934BA862D6}"/>
                </a:ext>
              </a:extLst>
            </p:cNvPr>
            <p:cNvSpPr txBox="1"/>
            <p:nvPr/>
          </p:nvSpPr>
          <p:spPr>
            <a:xfrm>
              <a:off x="2284981" y="995398"/>
              <a:ext cx="35105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kumimoji="1" lang="zh-CN" altLang="en-US" sz="1000" b="1" dirty="0">
                  <a:latin typeface="+mn-ea"/>
                </a:rPr>
                <a:t>网页 </a:t>
              </a:r>
              <a:r>
                <a:rPr kumimoji="1" lang="en-US" altLang="zh-CN" sz="1000" b="1" dirty="0">
                  <a:latin typeface="+mn-ea"/>
                </a:rPr>
                <a:t>1</a:t>
              </a:r>
              <a:endParaRPr kumimoji="1" lang="zh-CN" altLang="en-US" sz="1000" b="1" dirty="0">
                <a:latin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9FE678-D204-1ACE-3812-05E9488EDFC0}"/>
                </a:ext>
              </a:extLst>
            </p:cNvPr>
            <p:cNvSpPr txBox="1"/>
            <p:nvPr/>
          </p:nvSpPr>
          <p:spPr>
            <a:xfrm>
              <a:off x="2684576" y="1227368"/>
              <a:ext cx="351058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kumimoji="1" lang="zh-CN" altLang="en-US" sz="1000" b="1" dirty="0">
                  <a:latin typeface="+mn-ea"/>
                </a:rPr>
                <a:t>网页 </a:t>
              </a:r>
              <a:r>
                <a:rPr kumimoji="1" lang="en-US" altLang="zh-CN" sz="1000" b="1" dirty="0">
                  <a:latin typeface="+mn-ea"/>
                </a:rPr>
                <a:t>2</a:t>
              </a:r>
              <a:endParaRPr kumimoji="1" lang="zh-CN" altLang="en-US" sz="1000" b="1" dirty="0"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8C4125-FBD4-F9EC-40FF-40A2A90F3176}"/>
                </a:ext>
              </a:extLst>
            </p:cNvPr>
            <p:cNvSpPr txBox="1"/>
            <p:nvPr/>
          </p:nvSpPr>
          <p:spPr>
            <a:xfrm>
              <a:off x="3135613" y="1375692"/>
              <a:ext cx="351058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kumimoji="1" lang="en-US" altLang="zh-CN" sz="1000" b="1" dirty="0">
                  <a:latin typeface="+mn-ea"/>
                </a:rPr>
                <a:t>…</a:t>
              </a:r>
              <a:endParaRPr kumimoji="1" lang="zh-CN" altLang="en-US" sz="1000" b="1" dirty="0">
                <a:latin typeface="+mn-ea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B2DACFA-8622-3AC3-679B-AEC075B76977}"/>
                </a:ext>
              </a:extLst>
            </p:cNvPr>
            <p:cNvSpPr txBox="1"/>
            <p:nvPr/>
          </p:nvSpPr>
          <p:spPr>
            <a:xfrm>
              <a:off x="3447500" y="1884827"/>
              <a:ext cx="46599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kumimoji="1" lang="zh-CN" altLang="en-US" sz="1000" b="1" dirty="0">
                  <a:latin typeface="+mn-ea"/>
                </a:rPr>
                <a:t>网页</a:t>
              </a:r>
              <a:r>
                <a:rPr kumimoji="1" lang="en-US" altLang="zh-CN" sz="1000" b="1" dirty="0">
                  <a:latin typeface="+mn-ea"/>
                </a:rPr>
                <a:t> N</a:t>
              </a:r>
              <a:endParaRPr kumimoji="1" lang="zh-CN" altLang="en-US" sz="1000" b="1" dirty="0">
                <a:latin typeface="+mn-ea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C7E4D04-D91A-FF82-B258-2A33536EC839}"/>
              </a:ext>
            </a:extLst>
          </p:cNvPr>
          <p:cNvSpPr txBox="1"/>
          <p:nvPr/>
        </p:nvSpPr>
        <p:spPr>
          <a:xfrm>
            <a:off x="7004020" y="1024931"/>
            <a:ext cx="478563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600" b="1" dirty="0">
                <a:solidFill>
                  <a:srgbClr val="FF0000"/>
                </a:solidFill>
                <a:latin typeface="+mn-ea"/>
              </a:rPr>
              <a:t>步骤一：分词，并计算每个网页的每个词的 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TF-IDF</a:t>
            </a:r>
            <a:r>
              <a:rPr kumimoji="1" lang="zh-CN" altLang="en-US" sz="1600" b="1" dirty="0">
                <a:solidFill>
                  <a:srgbClr val="FF0000"/>
                </a:solidFill>
                <a:latin typeface="+mn-ea"/>
              </a:rPr>
              <a:t> 值</a:t>
            </a:r>
          </a:p>
        </p:txBody>
      </p:sp>
      <p:pic>
        <p:nvPicPr>
          <p:cNvPr id="15" name="Picture 2" descr="Google 文档- 适用于Android的APK下载| Aptoide">
            <a:extLst>
              <a:ext uri="{FF2B5EF4-FFF2-40B4-BE49-F238E27FC236}">
                <a16:creationId xmlns:a16="http://schemas.microsoft.com/office/drawing/2014/main" id="{BD7D7112-5959-4A08-E3C6-D2AD6202B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833" y="1322448"/>
            <a:ext cx="930239" cy="9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7F97E8-24F4-7F0D-13F3-C0DB9A3F8322}"/>
              </a:ext>
            </a:extLst>
          </p:cNvPr>
          <p:cNvSpPr txBox="1"/>
          <p:nvPr/>
        </p:nvSpPr>
        <p:spPr>
          <a:xfrm>
            <a:off x="7697914" y="1377604"/>
            <a:ext cx="1427055" cy="166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" sz="1400" b="1" dirty="0">
                <a:effectLst/>
                <a:latin typeface="+mn-ea"/>
              </a:rPr>
              <a:t>网页</a:t>
            </a:r>
            <a:r>
              <a:rPr lang="zh-CN" altLang="en-US" sz="1400" b="1" dirty="0">
                <a:effectLst/>
                <a:latin typeface="+mn-ea"/>
              </a:rPr>
              <a:t> </a:t>
            </a:r>
            <a:r>
              <a:rPr lang="en-US" altLang="zh-CN" sz="1400" b="1" dirty="0">
                <a:effectLst/>
                <a:latin typeface="+mn-ea"/>
              </a:rPr>
              <a:t>1</a:t>
            </a:r>
            <a:r>
              <a:rPr lang="zh-CN" altLang="en-US" sz="1400" b="1" dirty="0">
                <a:effectLst/>
                <a:latin typeface="+mn-ea"/>
              </a:rPr>
              <a:t>  </a:t>
            </a:r>
            <a:r>
              <a:rPr lang="zh-CN" altLang="en-US" sz="1400" dirty="0">
                <a:latin typeface="+mn-ea"/>
              </a:rPr>
              <a:t>中：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 机器：</a:t>
            </a:r>
            <a:r>
              <a:rPr lang="en-US" altLang="zh-CN" sz="1400" dirty="0">
                <a:effectLst/>
                <a:latin typeface="+mn-ea"/>
              </a:rPr>
              <a:t>0</a:t>
            </a:r>
            <a:r>
              <a:rPr lang="en-US" altLang="zh-CN" sz="1400" dirty="0">
                <a:latin typeface="+mn-ea"/>
              </a:rPr>
              <a:t>.5</a:t>
            </a:r>
            <a:r>
              <a:rPr lang="zh-CN" altLang="en-US" sz="1400" dirty="0">
                <a:latin typeface="+mn-ea"/>
              </a:rPr>
              <a:t> 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 学习：</a:t>
            </a:r>
            <a:r>
              <a:rPr lang="en-US" altLang="zh-CN" sz="1400" dirty="0">
                <a:effectLst/>
                <a:latin typeface="+mn-ea"/>
              </a:rPr>
              <a:t>0</a:t>
            </a:r>
            <a:r>
              <a:rPr lang="en-US" altLang="zh-CN" sz="1400" dirty="0">
                <a:latin typeface="+mn-ea"/>
              </a:rPr>
              <a:t>.</a:t>
            </a:r>
            <a:r>
              <a:rPr lang="en-US" altLang="zh-CN" sz="1400" dirty="0">
                <a:effectLst/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 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 人工：</a:t>
            </a:r>
            <a:r>
              <a:rPr lang="en-US" altLang="zh-CN" sz="1400" dirty="0">
                <a:effectLst/>
                <a:latin typeface="+mn-ea"/>
              </a:rPr>
              <a:t>0</a:t>
            </a:r>
            <a:r>
              <a:rPr lang="en-US" altLang="zh-CN" sz="1400" dirty="0">
                <a:latin typeface="+mn-ea"/>
              </a:rPr>
              <a:t>.</a:t>
            </a:r>
            <a:r>
              <a:rPr lang="en-US" altLang="zh-CN" sz="1400" dirty="0">
                <a:effectLst/>
                <a:latin typeface="+mn-ea"/>
              </a:rPr>
              <a:t>5</a:t>
            </a:r>
            <a:r>
              <a:rPr lang="zh-CN" altLang="en-US" sz="1400" dirty="0">
                <a:latin typeface="+mn-ea"/>
              </a:rPr>
              <a:t> 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 智能：</a:t>
            </a:r>
            <a:r>
              <a:rPr lang="en-US" altLang="zh-CN" sz="1400" dirty="0">
                <a:effectLst/>
                <a:latin typeface="+mn-ea"/>
              </a:rPr>
              <a:t>0</a:t>
            </a:r>
            <a:r>
              <a:rPr lang="en-US" altLang="zh-CN" sz="1400" dirty="0">
                <a:latin typeface="+mn-ea"/>
              </a:rPr>
              <a:t>.</a:t>
            </a:r>
            <a:r>
              <a:rPr lang="en-US" altLang="zh-CN" sz="1400" dirty="0">
                <a:effectLst/>
                <a:latin typeface="+mn-ea"/>
              </a:rPr>
              <a:t>5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…</a:t>
            </a:r>
            <a:endParaRPr lang="en-US" altLang="zh-CN" sz="1400" dirty="0">
              <a:effectLst/>
              <a:latin typeface="+mn-ea"/>
            </a:endParaRPr>
          </a:p>
        </p:txBody>
      </p:sp>
      <p:pic>
        <p:nvPicPr>
          <p:cNvPr id="19" name="Picture 2" descr="Google 文档- 适用于Android的APK下载| Aptoide">
            <a:extLst>
              <a:ext uri="{FF2B5EF4-FFF2-40B4-BE49-F238E27FC236}">
                <a16:creationId xmlns:a16="http://schemas.microsoft.com/office/drawing/2014/main" id="{59F00AD0-664C-775F-25EA-0F2A6E99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723" y="1309616"/>
            <a:ext cx="930239" cy="9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DB9BE0F-FBD1-CA02-B38E-6190A62010AF}"/>
              </a:ext>
            </a:extLst>
          </p:cNvPr>
          <p:cNvSpPr txBox="1"/>
          <p:nvPr/>
        </p:nvSpPr>
        <p:spPr>
          <a:xfrm>
            <a:off x="10153866" y="1403044"/>
            <a:ext cx="1427055" cy="166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" sz="1400" b="1" dirty="0">
                <a:latin typeface="+mn-ea"/>
              </a:rPr>
              <a:t>网页</a:t>
            </a:r>
            <a:r>
              <a:rPr lang="zh-CN" altLang="en-US" sz="1400" b="1" dirty="0">
                <a:latin typeface="+mn-ea"/>
              </a:rPr>
              <a:t> </a:t>
            </a:r>
            <a:r>
              <a:rPr lang="en-US" altLang="zh-CN" sz="1400" b="1" dirty="0">
                <a:latin typeface="+mn-ea"/>
              </a:rPr>
              <a:t>2</a:t>
            </a:r>
            <a:r>
              <a:rPr lang="zh-CN" altLang="en-US" sz="1400" b="1" dirty="0">
                <a:effectLst/>
                <a:latin typeface="+mn-ea"/>
              </a:rPr>
              <a:t>  </a:t>
            </a:r>
            <a:r>
              <a:rPr lang="zh-CN" altLang="en-US" sz="1400" dirty="0">
                <a:latin typeface="+mn-ea"/>
              </a:rPr>
              <a:t>中：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- </a:t>
            </a:r>
            <a:r>
              <a:rPr lang="zh-CN" altLang="en-US" sz="1400" dirty="0">
                <a:latin typeface="+mn-ea"/>
              </a:rPr>
              <a:t>机器：</a:t>
            </a:r>
            <a:r>
              <a:rPr lang="en-US" altLang="zh-CN" sz="1400" dirty="0">
                <a:latin typeface="+mn-ea"/>
              </a:rPr>
              <a:t>0.3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- </a:t>
            </a:r>
            <a:r>
              <a:rPr lang="zh-CN" altLang="en-US" sz="1400" dirty="0">
                <a:latin typeface="+mn-ea"/>
              </a:rPr>
              <a:t>翻译：</a:t>
            </a:r>
            <a:r>
              <a:rPr lang="en-US" altLang="zh-CN" sz="1400" dirty="0">
                <a:latin typeface="+mn-ea"/>
              </a:rPr>
              <a:t>0.7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- </a:t>
            </a:r>
            <a:r>
              <a:rPr lang="zh-CN" altLang="en-US" sz="1400" dirty="0">
                <a:latin typeface="+mn-ea"/>
              </a:rPr>
              <a:t>自然：</a:t>
            </a:r>
            <a:r>
              <a:rPr lang="en-US" altLang="zh-CN" sz="1400" dirty="0">
                <a:latin typeface="+mn-ea"/>
              </a:rPr>
              <a:t>0.6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- </a:t>
            </a:r>
            <a:r>
              <a:rPr lang="zh-CN" altLang="en-US" sz="1400" dirty="0">
                <a:latin typeface="+mn-ea"/>
              </a:rPr>
              <a:t>语言：</a:t>
            </a:r>
            <a:r>
              <a:rPr lang="en-US" altLang="zh-CN" sz="1400" dirty="0">
                <a:latin typeface="+mn-ea"/>
              </a:rPr>
              <a:t>0.6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…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786C5B-71C2-C2AF-05AC-311C905B6197}"/>
              </a:ext>
            </a:extLst>
          </p:cNvPr>
          <p:cNvSpPr txBox="1"/>
          <p:nvPr/>
        </p:nvSpPr>
        <p:spPr>
          <a:xfrm>
            <a:off x="2134688" y="4000528"/>
            <a:ext cx="4502752" cy="136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+mn-ea"/>
              </a:rPr>
              <a:t>词 </a:t>
            </a:r>
            <a:r>
              <a:rPr lang="en-US" altLang="zh-CN" sz="1400" b="1" dirty="0">
                <a:latin typeface="+mn-ea"/>
              </a:rPr>
              <a:t>1</a:t>
            </a:r>
            <a:r>
              <a:rPr lang="zh-CN" altLang="en-US" sz="1400" b="1" dirty="0">
                <a:latin typeface="+mn-ea"/>
              </a:rPr>
              <a:t>：机器  </a:t>
            </a:r>
            <a:r>
              <a:rPr lang="zh-CN" altLang="en-US" sz="1400" dirty="0">
                <a:latin typeface="+mn-ea"/>
              </a:rPr>
              <a:t>-&gt;  [(doc1, 0.</a:t>
            </a:r>
            <a:r>
              <a:rPr lang="en-US" altLang="zh-CN" sz="1400" dirty="0">
                <a:latin typeface="+mn-ea"/>
              </a:rPr>
              <a:t>5</a:t>
            </a:r>
            <a:r>
              <a:rPr lang="zh-CN" altLang="en-US" sz="1400" dirty="0">
                <a:latin typeface="+mn-ea"/>
              </a:rPr>
              <a:t>), (doc2, 0.3), (doc3, 0.3)]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latin typeface="+mn-ea"/>
              </a:rPr>
              <a:t>词 </a:t>
            </a:r>
            <a:r>
              <a:rPr lang="en-US" altLang="zh-CN" sz="1400" b="1" dirty="0">
                <a:latin typeface="+mn-ea"/>
              </a:rPr>
              <a:t>2</a:t>
            </a:r>
            <a:r>
              <a:rPr lang="zh-CN" altLang="en-US" sz="1400" b="1" dirty="0">
                <a:latin typeface="+mn-ea"/>
              </a:rPr>
              <a:t>：学习  </a:t>
            </a:r>
            <a:r>
              <a:rPr lang="zh-CN" altLang="en-US" sz="1400" dirty="0">
                <a:latin typeface="+mn-ea"/>
              </a:rPr>
              <a:t>-&gt;  [(doc1, 0.4), (doc2, 0.</a:t>
            </a:r>
            <a:r>
              <a:rPr lang="en-US" altLang="zh-CN" sz="1400" dirty="0">
                <a:latin typeface="+mn-ea"/>
              </a:rPr>
              <a:t>1</a:t>
            </a:r>
            <a:r>
              <a:rPr lang="zh-CN" altLang="en-US" sz="1400" dirty="0">
                <a:latin typeface="+mn-ea"/>
              </a:rPr>
              <a:t>)]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latin typeface="+mn-ea"/>
              </a:rPr>
              <a:t>词 </a:t>
            </a:r>
            <a:r>
              <a:rPr lang="en-US" altLang="zh-CN" sz="1400" b="1" dirty="0">
                <a:latin typeface="+mn-ea"/>
              </a:rPr>
              <a:t>3</a:t>
            </a:r>
            <a:r>
              <a:rPr lang="zh-CN" altLang="en-US" sz="1400" b="1" dirty="0">
                <a:latin typeface="+mn-ea"/>
              </a:rPr>
              <a:t>：翻译  </a:t>
            </a:r>
            <a:r>
              <a:rPr lang="zh-CN" altLang="en-US" sz="1400" dirty="0">
                <a:latin typeface="+mn-ea"/>
              </a:rPr>
              <a:t>-&gt;  [(doc2, 0.</a:t>
            </a:r>
            <a:r>
              <a:rPr lang="en-US" altLang="zh-CN" sz="1400" dirty="0">
                <a:latin typeface="+mn-ea"/>
              </a:rPr>
              <a:t>7</a:t>
            </a:r>
            <a:r>
              <a:rPr lang="zh-CN" altLang="en-US" sz="1400" dirty="0">
                <a:latin typeface="+mn-ea"/>
              </a:rPr>
              <a:t>)]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latin typeface="+mn-ea"/>
              </a:rPr>
              <a:t>词 </a:t>
            </a:r>
            <a:r>
              <a:rPr lang="en-US" altLang="zh-CN" sz="1400" b="1" dirty="0">
                <a:latin typeface="+mn-ea"/>
              </a:rPr>
              <a:t>4</a:t>
            </a:r>
            <a:r>
              <a:rPr lang="zh-CN" altLang="en-US" sz="1400" b="1" dirty="0">
                <a:latin typeface="+mn-ea"/>
              </a:rPr>
              <a:t>：人工  </a:t>
            </a:r>
            <a:r>
              <a:rPr lang="zh-CN" altLang="en-US" sz="1400" dirty="0">
                <a:latin typeface="+mn-ea"/>
              </a:rPr>
              <a:t>-&gt;  [(doc1, 0.5)]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… 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E5B462-4A5F-2D3E-94EA-1661F2375FA6}"/>
              </a:ext>
            </a:extLst>
          </p:cNvPr>
          <p:cNvSpPr txBox="1"/>
          <p:nvPr/>
        </p:nvSpPr>
        <p:spPr>
          <a:xfrm>
            <a:off x="2102995" y="3223153"/>
            <a:ext cx="3765816" cy="5700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步骤二：构建倒排索引：以词为 </a:t>
            </a:r>
            <a:r>
              <a:rPr lang="en" altLang="zh-CN" sz="1600" b="1" dirty="0">
                <a:solidFill>
                  <a:srgbClr val="FF0000"/>
                </a:solidFill>
                <a:latin typeface="+mn-ea"/>
              </a:rPr>
              <a:t>Key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，按照 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TF-IDF 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分数对文档排序（倒序）</a:t>
            </a:r>
            <a:endParaRPr kumimoji="1" lang="zh-CN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22697CD-1852-BF22-57E0-70515E7AFFD6}"/>
              </a:ext>
            </a:extLst>
          </p:cNvPr>
          <p:cNvSpPr txBox="1"/>
          <p:nvPr/>
        </p:nvSpPr>
        <p:spPr>
          <a:xfrm>
            <a:off x="7004020" y="3305889"/>
            <a:ext cx="450283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步骤三：给定用户查询，分词后，</a:t>
            </a:r>
            <a:r>
              <a:rPr lang="zh-CN" altLang="en-US" sz="1600" dirty="0">
                <a:latin typeface="+mn-ea"/>
              </a:rPr>
              <a:t>得到 </a:t>
            </a:r>
            <a:r>
              <a:rPr lang="en-US" altLang="zh-CN" sz="1600" dirty="0">
                <a:effectLst/>
                <a:latin typeface="+mn-ea"/>
              </a:rPr>
              <a:t>“</a:t>
            </a:r>
            <a:r>
              <a:rPr lang="zh-CN" altLang="en-US" sz="1600" dirty="0">
                <a:effectLst/>
                <a:latin typeface="+mn-ea"/>
              </a:rPr>
              <a:t>词 </a:t>
            </a:r>
            <a:r>
              <a:rPr lang="en-US" altLang="zh-CN" sz="1600" dirty="0">
                <a:effectLst/>
                <a:latin typeface="+mn-ea"/>
              </a:rPr>
              <a:t>1  </a:t>
            </a:r>
            <a:r>
              <a:rPr lang="zh-CN" altLang="en-US" sz="1600" dirty="0">
                <a:effectLst/>
                <a:latin typeface="+mn-ea"/>
              </a:rPr>
              <a:t>词</a:t>
            </a:r>
            <a:r>
              <a:rPr lang="en-US" altLang="zh-CN" sz="1600" dirty="0">
                <a:effectLst/>
                <a:latin typeface="+mn-ea"/>
              </a:rPr>
              <a:t>3"</a:t>
            </a:r>
            <a:r>
              <a:rPr lang="zh-CN" altLang="en-US" sz="1600" dirty="0">
                <a:latin typeface="+mn-ea"/>
              </a:rPr>
              <a:t> 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AEC2AD-FE03-BACC-6433-A88E884DCBFC}"/>
              </a:ext>
            </a:extLst>
          </p:cNvPr>
          <p:cNvSpPr txBox="1"/>
          <p:nvPr/>
        </p:nvSpPr>
        <p:spPr>
          <a:xfrm>
            <a:off x="7004020" y="3768796"/>
            <a:ext cx="5096539" cy="2401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1400" dirty="0">
                <a:latin typeface="+mn-ea"/>
              </a:rPr>
              <a:t>获取词 </a:t>
            </a:r>
            <a:r>
              <a:rPr lang="en-US" altLang="zh-CN" sz="1400" dirty="0">
                <a:effectLst/>
                <a:latin typeface="+mn-ea"/>
              </a:rPr>
              <a:t>1 </a:t>
            </a:r>
            <a:r>
              <a:rPr lang="zh-CN" altLang="en-US" sz="1400" dirty="0">
                <a:latin typeface="+mn-ea"/>
              </a:rPr>
              <a:t>的前 </a:t>
            </a:r>
            <a:r>
              <a:rPr lang="en-US" altLang="zh-CN" sz="1400" dirty="0">
                <a:latin typeface="+mn-ea"/>
              </a:rPr>
              <a:t>k</a:t>
            </a:r>
            <a:r>
              <a:rPr lang="zh-CN" altLang="en-US" sz="1400" dirty="0">
                <a:latin typeface="+mn-ea"/>
              </a:rPr>
              <a:t> 个网页列表：</a:t>
            </a:r>
            <a:r>
              <a:rPr lang="en-US" altLang="zh-CN" sz="1400" dirty="0">
                <a:latin typeface="+mn-ea"/>
              </a:rPr>
              <a:t>[</a:t>
            </a:r>
            <a:r>
              <a:rPr lang="en" altLang="zh-CN" sz="1400" dirty="0">
                <a:effectLst/>
                <a:latin typeface="+mn-ea"/>
              </a:rPr>
              <a:t>doc5</a:t>
            </a:r>
            <a:r>
              <a:rPr lang="en" altLang="zh-CN" sz="1400" dirty="0">
                <a:latin typeface="+mn-ea"/>
              </a:rPr>
              <a:t>, </a:t>
            </a:r>
            <a:r>
              <a:rPr lang="en" altLang="zh-CN" sz="1400" dirty="0">
                <a:effectLst/>
                <a:latin typeface="+mn-ea"/>
              </a:rPr>
              <a:t>doc2</a:t>
            </a:r>
            <a:r>
              <a:rPr lang="en" altLang="zh-CN" sz="1400" dirty="0">
                <a:latin typeface="+mn-ea"/>
              </a:rPr>
              <a:t>, </a:t>
            </a:r>
            <a:r>
              <a:rPr lang="en" altLang="zh-CN" sz="1400" dirty="0">
                <a:effectLst/>
                <a:latin typeface="+mn-ea"/>
              </a:rPr>
              <a:t>doc1</a:t>
            </a:r>
            <a:r>
              <a:rPr lang="en" altLang="zh-CN" sz="1400" dirty="0">
                <a:latin typeface="+mn-ea"/>
              </a:rPr>
              <a:t>] 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1400" dirty="0">
                <a:latin typeface="+mn-ea"/>
              </a:rPr>
              <a:t>获取词 </a:t>
            </a:r>
            <a:r>
              <a:rPr lang="en-US" altLang="zh-CN" sz="1400" dirty="0">
                <a:effectLst/>
                <a:latin typeface="+mn-ea"/>
              </a:rPr>
              <a:t>3 </a:t>
            </a:r>
            <a:r>
              <a:rPr lang="zh-CN" altLang="en-US" sz="1400" dirty="0">
                <a:latin typeface="+mn-ea"/>
              </a:rPr>
              <a:t>的前 </a:t>
            </a:r>
            <a:r>
              <a:rPr lang="en-US" altLang="zh-CN" sz="1400" dirty="0">
                <a:latin typeface="+mn-ea"/>
              </a:rPr>
              <a:t>k</a:t>
            </a:r>
            <a:r>
              <a:rPr lang="zh-CN" altLang="en-US" sz="1400" dirty="0">
                <a:latin typeface="+mn-ea"/>
              </a:rPr>
              <a:t> 个网页列表：</a:t>
            </a:r>
            <a:r>
              <a:rPr lang="en-US" altLang="zh-CN" sz="1400" dirty="0">
                <a:latin typeface="+mn-ea"/>
              </a:rPr>
              <a:t>[</a:t>
            </a:r>
            <a:r>
              <a:rPr lang="en" altLang="zh-CN" sz="1400" dirty="0">
                <a:effectLst/>
                <a:latin typeface="+mn-ea"/>
              </a:rPr>
              <a:t>doc1</a:t>
            </a:r>
            <a:r>
              <a:rPr lang="en" altLang="zh-CN" sz="1400" dirty="0">
                <a:latin typeface="+mn-ea"/>
              </a:rPr>
              <a:t>, </a:t>
            </a:r>
            <a:r>
              <a:rPr lang="en" altLang="zh-CN" sz="1400" dirty="0">
                <a:effectLst/>
                <a:latin typeface="+mn-ea"/>
              </a:rPr>
              <a:t>doc6</a:t>
            </a:r>
            <a:r>
              <a:rPr lang="en" altLang="zh-CN" sz="1400" dirty="0">
                <a:latin typeface="+mn-ea"/>
              </a:rPr>
              <a:t>, </a:t>
            </a:r>
            <a:r>
              <a:rPr lang="en" altLang="zh-CN" sz="1400" dirty="0">
                <a:effectLst/>
                <a:latin typeface="+mn-ea"/>
              </a:rPr>
              <a:t>doc2</a:t>
            </a:r>
            <a:r>
              <a:rPr lang="en" altLang="zh-CN" sz="1400" dirty="0">
                <a:latin typeface="+mn-ea"/>
              </a:rPr>
              <a:t>] 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1400" dirty="0">
                <a:latin typeface="+mn-ea"/>
              </a:rPr>
              <a:t>合并网页列表，累加相关性分数并排序 ，呈现给用户的是排序后的相关网页列表</a:t>
            </a:r>
            <a:endParaRPr lang="en-US" altLang="zh-CN" sz="14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" altLang="zh-CN" sz="1400" dirty="0">
                <a:latin typeface="+mn-ea"/>
              </a:rPr>
              <a:t>r</a:t>
            </a:r>
            <a:r>
              <a:rPr lang="en" altLang="zh-CN" sz="1400" dirty="0">
                <a:effectLst/>
                <a:latin typeface="+mn-ea"/>
              </a:rPr>
              <a:t>ank 1 -&gt; doc1</a:t>
            </a:r>
            <a:r>
              <a:rPr lang="en" altLang="zh-CN" sz="1400" dirty="0">
                <a:latin typeface="+mn-ea"/>
              </a:rPr>
              <a:t>: </a:t>
            </a:r>
            <a:r>
              <a:rPr lang="en" altLang="zh-CN" sz="1400" dirty="0">
                <a:effectLst/>
                <a:latin typeface="+mn-ea"/>
              </a:rPr>
              <a:t>0.5</a:t>
            </a:r>
            <a:r>
              <a:rPr lang="en" altLang="zh-CN" sz="1400" dirty="0">
                <a:latin typeface="+mn-ea"/>
              </a:rPr>
              <a:t> + </a:t>
            </a:r>
            <a:r>
              <a:rPr lang="en" altLang="zh-CN" sz="1400" dirty="0">
                <a:effectLst/>
                <a:latin typeface="+mn-ea"/>
              </a:rPr>
              <a:t>0.9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>
                <a:effectLst/>
                <a:latin typeface="+mn-ea"/>
              </a:rPr>
              <a:t>1.4</a:t>
            </a:r>
            <a:endParaRPr lang="en" altLang="zh-CN" sz="14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" altLang="zh-CN" sz="1400" dirty="0">
                <a:latin typeface="+mn-ea"/>
              </a:rPr>
              <a:t>r</a:t>
            </a:r>
            <a:r>
              <a:rPr lang="en" altLang="zh-CN" sz="1400" dirty="0">
                <a:effectLst/>
                <a:latin typeface="+mn-ea"/>
              </a:rPr>
              <a:t>ank 2 -&gt; doc2</a:t>
            </a:r>
            <a:r>
              <a:rPr lang="en" altLang="zh-CN" sz="1400" dirty="0">
                <a:latin typeface="+mn-ea"/>
              </a:rPr>
              <a:t>: </a:t>
            </a:r>
            <a:r>
              <a:rPr lang="en" altLang="zh-CN" sz="1400" dirty="0">
                <a:effectLst/>
                <a:latin typeface="+mn-ea"/>
              </a:rPr>
              <a:t>0.6</a:t>
            </a:r>
            <a:r>
              <a:rPr lang="en" altLang="zh-CN" sz="1400" dirty="0">
                <a:latin typeface="+mn-ea"/>
              </a:rPr>
              <a:t> + </a:t>
            </a:r>
            <a:r>
              <a:rPr lang="en" altLang="zh-CN" sz="1400" dirty="0">
                <a:effectLst/>
                <a:latin typeface="+mn-ea"/>
              </a:rPr>
              <a:t>0.5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>
                <a:effectLst/>
                <a:latin typeface="+mn-ea"/>
              </a:rPr>
              <a:t>1.1</a:t>
            </a:r>
          </a:p>
          <a:p>
            <a:pPr lvl="1">
              <a:lnSpc>
                <a:spcPct val="120000"/>
              </a:lnSpc>
            </a:pPr>
            <a:r>
              <a:rPr lang="en" altLang="zh-CN" sz="1400" dirty="0">
                <a:latin typeface="+mn-ea"/>
              </a:rPr>
              <a:t>r</a:t>
            </a:r>
            <a:r>
              <a:rPr lang="en" altLang="zh-CN" sz="1400" dirty="0">
                <a:effectLst/>
                <a:latin typeface="+mn-ea"/>
              </a:rPr>
              <a:t>ank 3 -&gt; doc5</a:t>
            </a:r>
            <a:r>
              <a:rPr lang="en" altLang="zh-CN" sz="1400" dirty="0">
                <a:latin typeface="+mn-ea"/>
              </a:rPr>
              <a:t>: </a:t>
            </a:r>
            <a:r>
              <a:rPr lang="en" altLang="zh-CN" sz="1400" dirty="0">
                <a:effectLst/>
                <a:latin typeface="+mn-ea"/>
              </a:rPr>
              <a:t>0.8</a:t>
            </a:r>
            <a:endParaRPr lang="en" altLang="zh-CN" sz="14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" altLang="zh-CN" sz="1400" dirty="0">
                <a:latin typeface="+mn-ea"/>
              </a:rPr>
              <a:t>r</a:t>
            </a:r>
            <a:r>
              <a:rPr lang="en" altLang="zh-CN" sz="1400" dirty="0">
                <a:effectLst/>
                <a:latin typeface="+mn-ea"/>
              </a:rPr>
              <a:t>ank 4 -&gt; doc6</a:t>
            </a:r>
            <a:r>
              <a:rPr lang="en" altLang="zh-CN" sz="1400" dirty="0">
                <a:latin typeface="+mn-ea"/>
              </a:rPr>
              <a:t>: </a:t>
            </a:r>
            <a:r>
              <a:rPr lang="en" altLang="zh-CN" sz="1400" dirty="0">
                <a:effectLst/>
                <a:latin typeface="+mn-ea"/>
              </a:rPr>
              <a:t>0.6</a:t>
            </a:r>
            <a:endParaRPr lang="en-US" altLang="zh-CN" sz="1400" dirty="0">
              <a:effectLst/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…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8" name="顺序访问存储器 27">
            <a:extLst>
              <a:ext uri="{FF2B5EF4-FFF2-40B4-BE49-F238E27FC236}">
                <a16:creationId xmlns:a16="http://schemas.microsoft.com/office/drawing/2014/main" id="{3C0B4A8B-B723-8394-FBE0-9684E0B985E6}"/>
              </a:ext>
            </a:extLst>
          </p:cNvPr>
          <p:cNvSpPr/>
          <p:nvPr/>
        </p:nvSpPr>
        <p:spPr>
          <a:xfrm>
            <a:off x="9278664" y="5725546"/>
            <a:ext cx="2446184" cy="849710"/>
          </a:xfrm>
          <a:prstGeom prst="flowChartMagnetic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sz="1200" b="1" dirty="0">
                <a:solidFill>
                  <a:srgbClr val="FF0000"/>
                </a:solidFill>
                <a:latin typeface="+mn-ea"/>
              </a:rPr>
              <a:t>实际的搜索引擎远比我们描述的要复杂！</a:t>
            </a:r>
            <a:endParaRPr kumimoji="1" lang="zh-CN" altLang="en-US" sz="1200" dirty="0">
              <a:latin typeface="+mn-ea"/>
            </a:endParaRPr>
          </a:p>
        </p:txBody>
      </p:sp>
      <p:sp>
        <p:nvSpPr>
          <p:cNvPr id="29" name="顺序访问存储器 28">
            <a:extLst>
              <a:ext uri="{FF2B5EF4-FFF2-40B4-BE49-F238E27FC236}">
                <a16:creationId xmlns:a16="http://schemas.microsoft.com/office/drawing/2014/main" id="{D9AB3ED3-A5F7-527D-9B7F-CCA75A658A29}"/>
              </a:ext>
            </a:extLst>
          </p:cNvPr>
          <p:cNvSpPr/>
          <p:nvPr/>
        </p:nvSpPr>
        <p:spPr>
          <a:xfrm>
            <a:off x="2799405" y="5368210"/>
            <a:ext cx="2540976" cy="1207046"/>
          </a:xfrm>
          <a:prstGeom prst="flowChartMagnetic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sz="1200" b="1" dirty="0">
                <a:solidFill>
                  <a:srgbClr val="FF0000"/>
                </a:solidFill>
                <a:latin typeface="+mn-ea"/>
              </a:rPr>
              <a:t>每个词对应了一个网页列表，排在越靠前的网页，代表该网页中的这个词最特别。</a:t>
            </a:r>
            <a:endParaRPr kumimoji="1" lang="zh-CN" altLang="en-US" sz="1200" dirty="0">
              <a:latin typeface="+mn-ea"/>
            </a:endParaRPr>
          </a:p>
        </p:txBody>
      </p:sp>
      <p:graphicFrame>
        <p:nvGraphicFramePr>
          <p:cNvPr id="31" name="图示 30">
            <a:extLst>
              <a:ext uri="{FF2B5EF4-FFF2-40B4-BE49-F238E27FC236}">
                <a16:creationId xmlns:a16="http://schemas.microsoft.com/office/drawing/2014/main" id="{4CFFBEBA-DB9A-BA2C-6B67-96E3236E57A5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E238C0EE-A083-D731-EE73-507DE4265EAF}"/>
              </a:ext>
            </a:extLst>
          </p:cNvPr>
          <p:cNvSpPr txBox="1"/>
          <p:nvPr/>
        </p:nvSpPr>
        <p:spPr>
          <a:xfrm>
            <a:off x="3969939" y="1489790"/>
            <a:ext cx="2234349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400" b="1" dirty="0">
                <a:solidFill>
                  <a:srgbClr val="FF0000"/>
                </a:solidFill>
                <a:latin typeface="+mn-ea"/>
              </a:rPr>
              <a:t>搜索引擎使用自动化程序抓取海量网页内容存储在服务区，网页数量（</a:t>
            </a:r>
            <a:r>
              <a:rPr kumimoji="1" lang="en-US" altLang="zh-CN" sz="1400" b="1" dirty="0">
                <a:solidFill>
                  <a:srgbClr val="FF0000"/>
                </a:solidFill>
                <a:latin typeface="+mn-ea"/>
              </a:rPr>
              <a:t>N</a:t>
            </a:r>
            <a:r>
              <a:rPr kumimoji="1" lang="zh-CN" altLang="en-US" sz="1400" b="1" dirty="0">
                <a:solidFill>
                  <a:srgbClr val="FF0000"/>
                </a:solidFill>
                <a:latin typeface="+mn-ea"/>
              </a:rPr>
              <a:t>）巨大，以亿为单位！</a:t>
            </a:r>
          </a:p>
        </p:txBody>
      </p:sp>
    </p:spTree>
    <p:extLst>
      <p:ext uri="{BB962C8B-B14F-4D97-AF65-F5344CB8AC3E}">
        <p14:creationId xmlns:p14="http://schemas.microsoft.com/office/powerpoint/2010/main" val="203960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自然语言处理的基础问题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分词</a:t>
            </a: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93A931D2-2E12-7D09-B3CB-7CDE43B3C576}"/>
              </a:ext>
            </a:extLst>
          </p:cNvPr>
          <p:cNvSpPr txBox="1"/>
          <p:nvPr/>
        </p:nvSpPr>
        <p:spPr>
          <a:xfrm>
            <a:off x="2224028" y="1219863"/>
            <a:ext cx="8971624" cy="18182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自然语言处理的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基础问题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如何让计算机理解和表示人类语言？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自然语言处理本质上就是对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的处理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如何将非结构化的文本转换为计算机可处理的形式？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AA7763E-94DB-BA08-BADD-7D0A4FA27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407113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自然语言处理13：形式语言理论和有限状态自动机- YEY 的博客| YEY Blog">
            <a:extLst>
              <a:ext uri="{FF2B5EF4-FFF2-40B4-BE49-F238E27FC236}">
                <a16:creationId xmlns:a16="http://schemas.microsoft.com/office/drawing/2014/main" id="{7A9D2733-A822-E136-CF92-D1A269F4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42" y="5111496"/>
            <a:ext cx="5010518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D6CE19E2-D842-F268-5FA0-A38395F514BA}"/>
              </a:ext>
            </a:extLst>
          </p:cNvPr>
          <p:cNvSpPr txBox="1"/>
          <p:nvPr/>
        </p:nvSpPr>
        <p:spPr>
          <a:xfrm>
            <a:off x="2224028" y="3243173"/>
            <a:ext cx="8971624" cy="136428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统计自然语言处理的起点：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分词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分词是自然语言处理最基础性的工作</a:t>
            </a: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计算机处理自然语言需要理解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语言的基本单元</a:t>
            </a:r>
            <a:endParaRPr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193DE-B4E5-71CB-21C5-C89D20C0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AB1CB8-D893-4BA8-128F-6E77CD08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50F64A6-E2D1-9B23-96D7-78E811BCD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080208"/>
              </p:ext>
            </p:extLst>
          </p:nvPr>
        </p:nvGraphicFramePr>
        <p:xfrm>
          <a:off x="2535563" y="1424410"/>
          <a:ext cx="9196467" cy="4551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2F89016-E615-25D4-ED87-5B2F3D18AC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134913"/>
              </p:ext>
            </p:extLst>
          </p:nvPr>
        </p:nvGraphicFramePr>
        <p:xfrm>
          <a:off x="117869" y="836321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8446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0" y="1492249"/>
            <a:ext cx="12192000" cy="3803651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7" y="2718035"/>
            <a:ext cx="10167125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9600" b="1" spc="20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本小节结束</a:t>
            </a:r>
            <a:endParaRPr kumimoji="0" lang="en-US" altLang="zh-CN" sz="96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399" y="455165"/>
            <a:ext cx="2017951" cy="3718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2436" y="5410907"/>
            <a:ext cx="10167125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6600" b="1" spc="200" dirty="0">
                <a:solidFill>
                  <a:srgbClr val="203864"/>
                </a:soli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谢 谢</a:t>
            </a:r>
            <a:endParaRPr kumimoji="0" lang="en-US" altLang="zh-CN" sz="6600" b="1" i="0" u="none" strike="noStrike" kern="1200" cap="none" spc="200" normalizeH="0" baseline="0" noProof="0" dirty="0">
              <a:ln>
                <a:noFill/>
              </a:ln>
              <a:solidFill>
                <a:srgbClr val="203864"/>
              </a:soli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D283-C31B-951F-F6B7-4B3A2A17B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26DD16D-291E-570B-DD3C-A8406B80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自然语言处理的基础问题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分词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A2B475C-D655-BC86-BDF8-009964571B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7683442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2632C87-7646-C6A8-0994-BF604A3F5DA1}"/>
              </a:ext>
            </a:extLst>
          </p:cNvPr>
          <p:cNvSpPr txBox="1"/>
          <p:nvPr/>
        </p:nvSpPr>
        <p:spPr>
          <a:xfrm>
            <a:off x="2290572" y="1391007"/>
            <a:ext cx="4101084" cy="184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原始文本：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br>
              <a:rPr lang="zh-CN" altLang="en-US" sz="1600" dirty="0">
                <a:latin typeface="+mn-ea"/>
              </a:rPr>
            </a:br>
            <a:r>
              <a:rPr lang="en-US" altLang="zh-CN" sz="1600" dirty="0">
                <a:latin typeface="+mn-ea"/>
              </a:rPr>
              <a:t>"</a:t>
            </a:r>
            <a:r>
              <a:rPr lang="zh-CN" altLang="en-US" sz="1600" dirty="0">
                <a:latin typeface="+mn-ea"/>
              </a:rPr>
              <a:t>今天去三里屯苹果店买了新发布的</a:t>
            </a:r>
            <a:r>
              <a:rPr lang="en" altLang="zh-CN" sz="1600" dirty="0">
                <a:latin typeface="+mn-ea"/>
              </a:rPr>
              <a:t>iPhone15Pro</a:t>
            </a:r>
            <a:r>
              <a:rPr lang="zh-CN" altLang="en" sz="1600" dirty="0">
                <a:latin typeface="+mn-ea"/>
              </a:rPr>
              <a:t>，</a:t>
            </a:r>
            <a:r>
              <a:rPr lang="zh-CN" altLang="en-US" sz="1600" dirty="0">
                <a:latin typeface="+mn-ea"/>
              </a:rPr>
              <a:t>外观设计很惊艳，钛金属机身手感特别好，性能也非常强大，就是价格实在太贵了，不过总体还是很满意的！</a:t>
            </a:r>
            <a:r>
              <a:rPr lang="en-US" altLang="zh-CN" sz="1600" dirty="0">
                <a:latin typeface="+mn-ea"/>
              </a:rPr>
              <a:t>"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99B466-3671-9B76-351F-42AEF5753ED1}"/>
              </a:ext>
            </a:extLst>
          </p:cNvPr>
          <p:cNvSpPr txBox="1"/>
          <p:nvPr/>
        </p:nvSpPr>
        <p:spPr>
          <a:xfrm>
            <a:off x="7272872" y="4572000"/>
            <a:ext cx="4361688" cy="1544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/>
              <a:t>主题分类</a:t>
            </a:r>
            <a:r>
              <a:rPr lang="zh-CN" altLang="en-US" sz="1600" dirty="0"/>
              <a:t>关注的词语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产品类词：</a:t>
            </a:r>
            <a:r>
              <a:rPr lang="en-US" altLang="zh-CN" sz="1600" dirty="0"/>
              <a:t>"</a:t>
            </a:r>
            <a:r>
              <a:rPr lang="en" altLang="zh-CN" sz="1600" dirty="0"/>
              <a:t>iPhone15Pro"</a:t>
            </a:r>
            <a:r>
              <a:rPr lang="zh-CN" altLang="en" sz="1600" dirty="0"/>
              <a:t>、</a:t>
            </a:r>
            <a:r>
              <a:rPr lang="en" altLang="zh-CN" sz="1600" dirty="0"/>
              <a:t>"</a:t>
            </a:r>
            <a:r>
              <a:rPr lang="zh-CN" altLang="en-US" sz="1600" dirty="0"/>
              <a:t>苹果店</a:t>
            </a:r>
            <a:r>
              <a:rPr lang="en-US" altLang="zh-CN" sz="1600" dirty="0"/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特征词：</a:t>
            </a:r>
            <a:r>
              <a:rPr lang="en-US" altLang="zh-CN" sz="1600" dirty="0"/>
              <a:t>"</a:t>
            </a:r>
            <a:r>
              <a:rPr lang="zh-CN" altLang="en-US" sz="1600" dirty="0"/>
              <a:t>钛金属</a:t>
            </a:r>
            <a:r>
              <a:rPr lang="en-US" altLang="zh-CN" sz="1600" dirty="0"/>
              <a:t>"</a:t>
            </a:r>
            <a:r>
              <a:rPr lang="zh-CN" altLang="en-US" sz="1600" dirty="0"/>
              <a:t>、</a:t>
            </a:r>
            <a:r>
              <a:rPr lang="en-US" altLang="zh-CN" sz="1600" dirty="0"/>
              <a:t>"</a:t>
            </a:r>
            <a:r>
              <a:rPr lang="zh-CN" altLang="en-US" sz="1600" dirty="0"/>
              <a:t>机身</a:t>
            </a:r>
            <a:r>
              <a:rPr lang="en-US" altLang="zh-CN" sz="1600" dirty="0"/>
              <a:t>"</a:t>
            </a:r>
            <a:r>
              <a:rPr lang="zh-CN" altLang="en-US" sz="1600" dirty="0"/>
              <a:t>、</a:t>
            </a:r>
            <a:r>
              <a:rPr lang="en-US" altLang="zh-CN" sz="1600" dirty="0"/>
              <a:t>"</a:t>
            </a:r>
            <a:r>
              <a:rPr lang="zh-CN" altLang="en-US" sz="1600" dirty="0"/>
              <a:t>性能</a:t>
            </a:r>
            <a:r>
              <a:rPr lang="en-US" altLang="zh-CN" sz="1600" dirty="0"/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场景词：</a:t>
            </a:r>
            <a:r>
              <a:rPr lang="en-US" altLang="zh-CN" sz="1600" dirty="0"/>
              <a:t>"</a:t>
            </a:r>
            <a:r>
              <a:rPr lang="zh-CN" altLang="en-US" sz="1600" dirty="0"/>
              <a:t>三里屯</a:t>
            </a:r>
            <a:r>
              <a:rPr lang="en-US" altLang="zh-CN" sz="1600" dirty="0"/>
              <a:t>"</a:t>
            </a:r>
            <a:r>
              <a:rPr lang="zh-CN" altLang="en-US" sz="1600" dirty="0"/>
              <a:t>、</a:t>
            </a:r>
            <a:r>
              <a:rPr lang="en-US" altLang="zh-CN" sz="1600" dirty="0"/>
              <a:t>"</a:t>
            </a:r>
            <a:r>
              <a:rPr lang="zh-CN" altLang="en-US" sz="1600" dirty="0"/>
              <a:t>买</a:t>
            </a:r>
            <a:r>
              <a:rPr lang="en-US" altLang="zh-CN" sz="1600" dirty="0"/>
              <a:t>"</a:t>
            </a:r>
            <a:br>
              <a:rPr lang="en-US" altLang="zh-CN" sz="1600" dirty="0"/>
            </a:br>
            <a:r>
              <a:rPr lang="en-US" altLang="zh-CN" sz="1600" dirty="0"/>
              <a:t>→ </a:t>
            </a:r>
            <a:r>
              <a:rPr lang="zh-CN" altLang="en-US" sz="1600" dirty="0"/>
              <a:t>判定为：手机产品评测类内容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84A5CD-0E98-7BC0-40E9-D8EC04AA04DA}"/>
              </a:ext>
            </a:extLst>
          </p:cNvPr>
          <p:cNvSpPr txBox="1"/>
          <p:nvPr/>
        </p:nvSpPr>
        <p:spPr>
          <a:xfrm>
            <a:off x="2400300" y="4572000"/>
            <a:ext cx="3991356" cy="1544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/>
              <a:t>情感分析</a:t>
            </a:r>
            <a:r>
              <a:rPr lang="zh-CN" altLang="en-US" sz="1600" dirty="0"/>
              <a:t>关注的词语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正面词：</a:t>
            </a:r>
            <a:r>
              <a:rPr lang="en-US" altLang="zh-CN" sz="1600" dirty="0"/>
              <a:t>"</a:t>
            </a:r>
            <a:r>
              <a:rPr lang="zh-CN" altLang="en-US" sz="1600" dirty="0"/>
              <a:t>惊艳</a:t>
            </a:r>
            <a:r>
              <a:rPr lang="en-US" altLang="zh-CN" sz="1600" dirty="0"/>
              <a:t>"</a:t>
            </a:r>
            <a:r>
              <a:rPr lang="zh-CN" altLang="en-US" sz="1600" dirty="0"/>
              <a:t>、</a:t>
            </a:r>
            <a:r>
              <a:rPr lang="en-US" altLang="zh-CN" sz="1600" dirty="0"/>
              <a:t>"</a:t>
            </a:r>
            <a:r>
              <a:rPr lang="zh-CN" altLang="en-US" sz="1600" dirty="0"/>
              <a:t>好</a:t>
            </a:r>
            <a:r>
              <a:rPr lang="en-US" altLang="zh-CN" sz="1600" dirty="0"/>
              <a:t>"</a:t>
            </a:r>
            <a:r>
              <a:rPr lang="zh-CN" altLang="en-US" sz="1600" dirty="0"/>
              <a:t>、</a:t>
            </a:r>
            <a:r>
              <a:rPr lang="en-US" altLang="zh-CN" sz="1600" dirty="0"/>
              <a:t>"</a:t>
            </a:r>
            <a:r>
              <a:rPr lang="zh-CN" altLang="en-US" sz="1600" dirty="0"/>
              <a:t>强大</a:t>
            </a:r>
            <a:r>
              <a:rPr lang="en-US" altLang="zh-CN" sz="1600" dirty="0"/>
              <a:t>"</a:t>
            </a:r>
            <a:r>
              <a:rPr lang="zh-CN" altLang="en-US" sz="1600" dirty="0"/>
              <a:t>、</a:t>
            </a:r>
            <a:r>
              <a:rPr lang="en-US" altLang="zh-CN" sz="1600" dirty="0"/>
              <a:t>"</a:t>
            </a:r>
            <a:r>
              <a:rPr lang="zh-CN" altLang="en-US" sz="1600" dirty="0"/>
              <a:t>满意</a:t>
            </a:r>
            <a:r>
              <a:rPr lang="en-US" altLang="zh-CN" sz="1600" dirty="0"/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负面词：</a:t>
            </a:r>
            <a:r>
              <a:rPr lang="en-US" altLang="zh-CN" sz="1600" dirty="0"/>
              <a:t>"</a:t>
            </a:r>
            <a:r>
              <a:rPr lang="zh-CN" altLang="en-US" sz="1600" dirty="0"/>
              <a:t>太贵</a:t>
            </a:r>
            <a:r>
              <a:rPr lang="en-US" altLang="zh-CN" sz="1600" dirty="0"/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程度词：</a:t>
            </a:r>
            <a:r>
              <a:rPr lang="en-US" altLang="zh-CN" sz="1600" dirty="0"/>
              <a:t>"</a:t>
            </a:r>
            <a:r>
              <a:rPr lang="zh-CN" altLang="en-US" sz="1600" dirty="0"/>
              <a:t>很</a:t>
            </a:r>
            <a:r>
              <a:rPr lang="en-US" altLang="zh-CN" sz="1600" dirty="0"/>
              <a:t>"</a:t>
            </a:r>
            <a:r>
              <a:rPr lang="zh-CN" altLang="en-US" sz="1600" dirty="0"/>
              <a:t>、</a:t>
            </a:r>
            <a:r>
              <a:rPr lang="en-US" altLang="zh-CN" sz="1600" dirty="0"/>
              <a:t>"</a:t>
            </a:r>
            <a:r>
              <a:rPr lang="zh-CN" altLang="en-US" sz="1600" dirty="0"/>
              <a:t>特别</a:t>
            </a:r>
            <a:r>
              <a:rPr lang="en-US" altLang="zh-CN" sz="1600" dirty="0"/>
              <a:t>"</a:t>
            </a:r>
            <a:r>
              <a:rPr lang="zh-CN" altLang="en-US" sz="1600" dirty="0"/>
              <a:t>、</a:t>
            </a:r>
            <a:r>
              <a:rPr lang="en-US" altLang="zh-CN" sz="1600" dirty="0"/>
              <a:t>"</a:t>
            </a:r>
            <a:r>
              <a:rPr lang="zh-CN" altLang="en-US" sz="1600" dirty="0"/>
              <a:t>非常</a:t>
            </a:r>
            <a:r>
              <a:rPr lang="en-US" altLang="zh-CN" sz="1600" dirty="0"/>
              <a:t>"</a:t>
            </a:r>
            <a:br>
              <a:rPr lang="en-US" altLang="zh-CN" sz="1600" dirty="0"/>
            </a:br>
            <a:r>
              <a:rPr lang="en-US" altLang="zh-CN" sz="1600" dirty="0"/>
              <a:t>→ </a:t>
            </a:r>
            <a:r>
              <a:rPr lang="zh-CN" altLang="en-US" sz="1600" dirty="0"/>
              <a:t>整体评价：正面为主，有轻微保留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95B8BB-4577-5401-958E-6ABA0B12B013}"/>
              </a:ext>
            </a:extLst>
          </p:cNvPr>
          <p:cNvSpPr txBox="1"/>
          <p:nvPr/>
        </p:nvSpPr>
        <p:spPr>
          <a:xfrm>
            <a:off x="4818888" y="3800144"/>
            <a:ext cx="3465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不同任务关注文本不同的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基本单元（词）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A4E349-35C8-9A96-326F-EFCF3FBBBC4F}"/>
              </a:ext>
            </a:extLst>
          </p:cNvPr>
          <p:cNvSpPr txBox="1"/>
          <p:nvPr/>
        </p:nvSpPr>
        <p:spPr>
          <a:xfrm>
            <a:off x="7163144" y="1267896"/>
            <a:ext cx="4361688" cy="213975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分词后：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br>
              <a:rPr lang="zh-CN" altLang="en-US" sz="1600" dirty="0">
                <a:latin typeface="+mn-ea"/>
              </a:rPr>
            </a:br>
            <a:r>
              <a:rPr lang="en-US" altLang="zh-CN" sz="1600" dirty="0">
                <a:latin typeface="+mn-ea"/>
              </a:rPr>
              <a:t>“</a:t>
            </a:r>
            <a:r>
              <a:rPr lang="zh-CN" altLang="en-US" sz="1600" dirty="0">
                <a:latin typeface="+mn-ea"/>
              </a:rPr>
              <a:t>今天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去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三里屯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苹果店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买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了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新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发布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的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en" altLang="zh-CN" sz="1600" dirty="0">
                <a:solidFill>
                  <a:schemeClr val="accent1"/>
                </a:solidFill>
                <a:latin typeface="+mn-ea"/>
              </a:rPr>
              <a:t>iPhone15Pro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，</a:t>
            </a:r>
            <a:r>
              <a:rPr lang="en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外观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设计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很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惊艳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，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钛金属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机身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手感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特别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好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，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性能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也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非常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强大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，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就是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价格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实在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太贵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了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，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不过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总体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还是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很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满意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的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！</a:t>
            </a:r>
            <a:r>
              <a:rPr lang="en-US" altLang="zh-CN" sz="1600" dirty="0">
                <a:latin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3989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B56F3-A7A0-2F4A-5CE4-DF72D731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600E62-4C4F-671D-BADA-55654263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不同粒度视角下的分词方法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1AFAC2A-0ACB-3020-B8C7-E8B85FABE6B2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1F76083C-F526-90E9-E23D-18027431BD6E}"/>
              </a:ext>
            </a:extLst>
          </p:cNvPr>
          <p:cNvSpPr txBox="1"/>
          <p:nvPr/>
        </p:nvSpPr>
        <p:spPr>
          <a:xfrm>
            <a:off x="2207768" y="1224314"/>
            <a:ext cx="9170147" cy="18229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字符级别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character-level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）的分词方法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u="sng" dirty="0">
                <a:latin typeface="+mn-ea"/>
                <a:cs typeface="Times New Roman" panose="02020603050405020304" pitchFamily="18" charset="0"/>
              </a:rPr>
              <a:t>核心思想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：将文本切分为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最小的字符单位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+mn-ea"/>
              </a:rPr>
              <a:t>以单个字符作为基本处理单元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u="sng" dirty="0">
                <a:latin typeface="+mn-ea"/>
              </a:rPr>
              <a:t>方法</a:t>
            </a:r>
            <a:r>
              <a:rPr lang="zh-CN" altLang="en-US" dirty="0">
                <a:latin typeface="+mn-ea"/>
              </a:rPr>
              <a:t>：直接按字符拆分</a:t>
            </a:r>
            <a:endParaRPr lang="en-US" altLang="zh-CN" dirty="0">
              <a:latin typeface="+mn-ea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u="sng" dirty="0">
                <a:latin typeface="+mn-ea"/>
                <a:cs typeface="Times New Roman" panose="02020603050405020304" pitchFamily="18" charset="0"/>
              </a:rPr>
              <a:t>适用范围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：词边界不明显的语言（如中文、日文、韩文）、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DNA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序列等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3CF27-A8A6-47C9-C4DF-3F8E9B08A028}"/>
              </a:ext>
            </a:extLst>
          </p:cNvPr>
          <p:cNvSpPr txBox="1"/>
          <p:nvPr/>
        </p:nvSpPr>
        <p:spPr>
          <a:xfrm>
            <a:off x="3379531" y="3577880"/>
            <a:ext cx="3663819" cy="4139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+mn-ea"/>
              </a:rPr>
              <a:t>"</a:t>
            </a:r>
            <a:r>
              <a:rPr lang="en" altLang="zh-CN" sz="2000" b="1" dirty="0">
                <a:latin typeface="+mn-ea"/>
              </a:rPr>
              <a:t>transformers are powerful"</a:t>
            </a:r>
            <a:endParaRPr kumimoji="1" lang="zh-CN" altLang="en-US" sz="2000" b="1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546467-7DA1-7642-B3EB-845FF5A01DC7}"/>
              </a:ext>
            </a:extLst>
          </p:cNvPr>
          <p:cNvSpPr txBox="1"/>
          <p:nvPr/>
        </p:nvSpPr>
        <p:spPr>
          <a:xfrm>
            <a:off x="4436774" y="4281919"/>
            <a:ext cx="5421499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" altLang="zh-CN" sz="2000" dirty="0">
                <a:latin typeface="+mn-ea"/>
              </a:rPr>
              <a:t>t/r/a/n/s/f/o/r/m/e/r/s/ /a/r/e/ /p/o/w/e/r/f/u/l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0FE13D-6948-D65D-EDFE-93D45BAD552E}"/>
              </a:ext>
            </a:extLst>
          </p:cNvPr>
          <p:cNvSpPr txBox="1"/>
          <p:nvPr/>
        </p:nvSpPr>
        <p:spPr>
          <a:xfrm>
            <a:off x="2502834" y="4324521"/>
            <a:ext cx="2077492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字符级别</a:t>
            </a:r>
            <a:r>
              <a:rPr kumimoji="1" lang="zh-CN" altLang="en-US" sz="1800" dirty="0">
                <a:latin typeface="+mn-ea"/>
              </a:rPr>
              <a:t>分词结果：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357E06-9D56-EAA1-D496-1B1D7AAA04AB}"/>
              </a:ext>
            </a:extLst>
          </p:cNvPr>
          <p:cNvSpPr txBox="1"/>
          <p:nvPr/>
        </p:nvSpPr>
        <p:spPr>
          <a:xfrm>
            <a:off x="2416738" y="3671976"/>
            <a:ext cx="131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</a:rPr>
              <a:t>示例句子：</a:t>
            </a:r>
            <a:endParaRPr lang="zh-CN" altLang="en-US" dirty="0"/>
          </a:p>
        </p:txBody>
      </p:sp>
      <p:sp>
        <p:nvSpPr>
          <p:cNvPr id="19" name="顺序访问存储器 18">
            <a:extLst>
              <a:ext uri="{FF2B5EF4-FFF2-40B4-BE49-F238E27FC236}">
                <a16:creationId xmlns:a16="http://schemas.microsoft.com/office/drawing/2014/main" id="{02D90645-5198-5697-B0EF-74EEE5DBCE6A}"/>
              </a:ext>
            </a:extLst>
          </p:cNvPr>
          <p:cNvSpPr/>
          <p:nvPr/>
        </p:nvSpPr>
        <p:spPr>
          <a:xfrm>
            <a:off x="9479130" y="4968380"/>
            <a:ext cx="1898785" cy="937009"/>
          </a:xfrm>
          <a:prstGeom prst="flowChartMagneticTap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+mn-ea"/>
              </a:rPr>
              <a:t>单个字符为单位</a:t>
            </a:r>
          </a:p>
        </p:txBody>
      </p:sp>
    </p:spTree>
    <p:extLst>
      <p:ext uri="{BB962C8B-B14F-4D97-AF65-F5344CB8AC3E}">
        <p14:creationId xmlns:p14="http://schemas.microsoft.com/office/powerpoint/2010/main" val="28342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C9467-4CED-39C0-D3CF-F97E0E69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FFE986C-88B0-3F46-E16B-F67F1C81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不同粒度视角下的分词方法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A39F2E73-B6BD-218F-DEA1-A0C7A1E8E086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9E0F46B7-2BD1-D279-BA86-60D7EEFAEE1D}"/>
              </a:ext>
            </a:extLst>
          </p:cNvPr>
          <p:cNvSpPr txBox="1"/>
          <p:nvPr/>
        </p:nvSpPr>
        <p:spPr>
          <a:xfrm>
            <a:off x="2207768" y="1224314"/>
            <a:ext cx="9170147" cy="265393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词级别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word-level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）的分词方法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u="sng" dirty="0">
                <a:latin typeface="+mn-ea"/>
                <a:cs typeface="Times New Roman" panose="02020603050405020304" pitchFamily="18" charset="0"/>
              </a:rPr>
              <a:t>核心思想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：将文本切分为具有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完整语义的词单元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， 保持词语的语义完整性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u="sng" dirty="0">
                <a:latin typeface="+mn-ea"/>
              </a:rPr>
              <a:t>代表性方法</a:t>
            </a:r>
            <a:r>
              <a:rPr lang="zh-CN" altLang="en-US" dirty="0">
                <a:latin typeface="+mn-ea"/>
              </a:rPr>
              <a:t>：空格分词（常用于英语）、基于字典的分词（如基于</a:t>
            </a:r>
            <a:r>
              <a:rPr lang="en" altLang="zh-CN" dirty="0">
                <a:latin typeface="+mn-ea"/>
              </a:rPr>
              <a:t>Trie</a:t>
            </a:r>
            <a:r>
              <a:rPr lang="zh-CN" altLang="en-US" dirty="0">
                <a:latin typeface="+mn-ea"/>
              </a:rPr>
              <a:t>树的分词）、最大匹配法（基于规则，需要预定义词表）、隐马尔可夫（基于统计）、</a:t>
            </a:r>
            <a:r>
              <a:rPr lang="en" altLang="zh-CN" dirty="0">
                <a:latin typeface="+mn-ea"/>
              </a:rPr>
              <a:t>Bi-LSTM-CRF</a:t>
            </a:r>
            <a:r>
              <a:rPr lang="zh-CN" altLang="en-US" dirty="0">
                <a:latin typeface="+mn-ea"/>
              </a:rPr>
              <a:t>（基于深度学习）</a:t>
            </a:r>
            <a:endParaRPr lang="en-US" altLang="zh-CN" dirty="0">
              <a:latin typeface="+mn-ea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u="sng" dirty="0">
                <a:latin typeface="+mn-ea"/>
                <a:cs typeface="Times New Roman" panose="02020603050405020304" pitchFamily="18" charset="0"/>
              </a:rPr>
              <a:t>适用范围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：大多数语言（中文、英语、法语等）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31496C-7E55-6CC8-3006-D4159D84D9C8}"/>
              </a:ext>
            </a:extLst>
          </p:cNvPr>
          <p:cNvSpPr txBox="1"/>
          <p:nvPr/>
        </p:nvSpPr>
        <p:spPr>
          <a:xfrm>
            <a:off x="3336287" y="4322817"/>
            <a:ext cx="3663819" cy="4139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+mn-ea"/>
              </a:rPr>
              <a:t>"</a:t>
            </a:r>
            <a:r>
              <a:rPr lang="en" altLang="zh-CN" sz="2000" b="1" dirty="0">
                <a:latin typeface="+mn-ea"/>
              </a:rPr>
              <a:t>transformers are powerful"</a:t>
            </a:r>
            <a:endParaRPr kumimoji="1" lang="zh-CN" altLang="en-US" sz="20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1915B4-4FB7-63A6-D3A7-6C021E37A62C}"/>
              </a:ext>
            </a:extLst>
          </p:cNvPr>
          <p:cNvSpPr txBox="1"/>
          <p:nvPr/>
        </p:nvSpPr>
        <p:spPr>
          <a:xfrm>
            <a:off x="4337919" y="5038621"/>
            <a:ext cx="5421499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" altLang="zh-CN" sz="2000" dirty="0">
                <a:latin typeface="+mn-ea"/>
              </a:rPr>
              <a:t>transformers / are / powerful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CE53AE-6D84-7E4B-CB2C-9D578089C639}"/>
              </a:ext>
            </a:extLst>
          </p:cNvPr>
          <p:cNvSpPr txBox="1"/>
          <p:nvPr/>
        </p:nvSpPr>
        <p:spPr>
          <a:xfrm>
            <a:off x="2491260" y="5069399"/>
            <a:ext cx="1846659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词级别</a:t>
            </a:r>
            <a:r>
              <a:rPr kumimoji="1" lang="zh-CN" altLang="en-US" sz="1800" dirty="0">
                <a:latin typeface="+mn-ea"/>
              </a:rPr>
              <a:t>分词结果：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625D72-87FA-91CD-C36C-CE4437AA0ADF}"/>
              </a:ext>
            </a:extLst>
          </p:cNvPr>
          <p:cNvSpPr txBox="1"/>
          <p:nvPr/>
        </p:nvSpPr>
        <p:spPr>
          <a:xfrm>
            <a:off x="2405164" y="4416854"/>
            <a:ext cx="1862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</a:rPr>
              <a:t>示例句子：</a:t>
            </a:r>
            <a:endParaRPr lang="zh-CN" altLang="en-US" dirty="0"/>
          </a:p>
        </p:txBody>
      </p:sp>
      <p:sp>
        <p:nvSpPr>
          <p:cNvPr id="20" name="顺序访问存储器 19">
            <a:extLst>
              <a:ext uri="{FF2B5EF4-FFF2-40B4-BE49-F238E27FC236}">
                <a16:creationId xmlns:a16="http://schemas.microsoft.com/office/drawing/2014/main" id="{A4E03F45-581A-9D94-4DB1-D8A6453F4F23}"/>
              </a:ext>
            </a:extLst>
          </p:cNvPr>
          <p:cNvSpPr/>
          <p:nvPr/>
        </p:nvSpPr>
        <p:spPr>
          <a:xfrm>
            <a:off x="9479130" y="4968380"/>
            <a:ext cx="1898785" cy="937009"/>
          </a:xfrm>
          <a:prstGeom prst="flowChartMagneticTap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+mn-ea"/>
              </a:rPr>
              <a:t>完整词或词组为单位</a:t>
            </a:r>
          </a:p>
        </p:txBody>
      </p:sp>
    </p:spTree>
    <p:extLst>
      <p:ext uri="{BB962C8B-B14F-4D97-AF65-F5344CB8AC3E}">
        <p14:creationId xmlns:p14="http://schemas.microsoft.com/office/powerpoint/2010/main" val="301107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3798B-2064-DA36-2288-DFCCDEADE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0429E1-5982-3722-202D-A92F9F9D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不同粒度视角下的分词方法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69DF5996-86C4-A568-A8FC-E47D14989003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14EB137E-9D8F-8A09-5374-A390CE4137A7}"/>
              </a:ext>
            </a:extLst>
          </p:cNvPr>
          <p:cNvSpPr txBox="1"/>
          <p:nvPr/>
        </p:nvSpPr>
        <p:spPr>
          <a:xfrm>
            <a:off x="2207768" y="1224314"/>
            <a:ext cx="9170147" cy="31205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子词级别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subword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-level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）的分词方法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u="sng" dirty="0">
                <a:latin typeface="+mn-ea"/>
                <a:cs typeface="Times New Roman" panose="02020603050405020304" pitchFamily="18" charset="0"/>
              </a:rPr>
              <a:t>核心思想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latin typeface="+mn-ea"/>
              </a:rPr>
              <a:t>介于字符和词之间的折中方案，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自动学习常用词片段，动态调整切分粒度，可根据需求设定词典大小</a:t>
            </a:r>
            <a:endParaRPr lang="en-US" altLang="zh-CN" sz="16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u="sng" dirty="0">
                <a:latin typeface="+mn-ea"/>
              </a:rPr>
              <a:t>代表性方法</a:t>
            </a:r>
            <a:r>
              <a:rPr lang="zh-CN" altLang="en-US" sz="1600" dirty="0">
                <a:latin typeface="+mn-ea"/>
              </a:rPr>
              <a:t>：</a:t>
            </a:r>
            <a:r>
              <a:rPr lang="en" altLang="zh-CN" sz="1600" dirty="0">
                <a:latin typeface="+mn-ea"/>
              </a:rPr>
              <a:t>BPE</a:t>
            </a:r>
            <a:r>
              <a:rPr lang="zh-CN" altLang="en-US" sz="1600" dirty="0">
                <a:latin typeface="+mn-ea"/>
              </a:rPr>
              <a:t>（字节对编码，迭代合并频繁对）、</a:t>
            </a:r>
            <a:r>
              <a:rPr lang="en" altLang="zh-CN" sz="1600" dirty="0" err="1">
                <a:latin typeface="+mn-ea"/>
              </a:rPr>
              <a:t>WordPiece</a:t>
            </a:r>
            <a:r>
              <a:rPr lang="zh-CN" altLang="en-US" sz="1600" dirty="0">
                <a:latin typeface="+mn-ea"/>
              </a:rPr>
              <a:t>（使用贪婪选择的方式来合并字符对）、</a:t>
            </a:r>
            <a:r>
              <a:rPr lang="en" altLang="zh-CN" sz="1600" dirty="0" err="1">
                <a:latin typeface="+mn-ea"/>
              </a:rPr>
              <a:t>SentencePiece</a:t>
            </a:r>
            <a:r>
              <a:rPr lang="en-US" altLang="zh-CN" sz="1600" baseline="30000" dirty="0"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（无需预先分词，无语言依赖）、</a:t>
            </a:r>
            <a:r>
              <a:rPr lang="en" altLang="zh-CN" sz="1600" dirty="0">
                <a:latin typeface="+mn-ea"/>
              </a:rPr>
              <a:t>Unigram LM</a:t>
            </a:r>
            <a:r>
              <a:rPr lang="zh-CN" altLang="en-US" sz="1600" dirty="0">
                <a:latin typeface="+mn-ea"/>
              </a:rPr>
              <a:t>（训练语言模型来估计每个子词单元的概率）</a:t>
            </a:r>
            <a:endParaRPr lang="en-US" altLang="zh-CN" sz="1600" dirty="0">
              <a:latin typeface="+mn-ea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u="sng" dirty="0">
                <a:latin typeface="+mn-ea"/>
                <a:cs typeface="Times New Roman" panose="02020603050405020304" pitchFamily="18" charset="0"/>
              </a:rPr>
              <a:t>适用范围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：通用跨语言处理（特别适合处理词汇量巨大、词频分布不均匀的语言），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当前预训练语言模型的主流选择</a:t>
            </a:r>
            <a:endParaRPr lang="en-US" altLang="zh-CN" sz="16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CB60E4-E436-A8DC-347A-83E70F12C8E4}"/>
              </a:ext>
            </a:extLst>
          </p:cNvPr>
          <p:cNvSpPr txBox="1"/>
          <p:nvPr/>
        </p:nvSpPr>
        <p:spPr>
          <a:xfrm>
            <a:off x="3301563" y="4572000"/>
            <a:ext cx="3663819" cy="4139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+mn-ea"/>
              </a:rPr>
              <a:t>"</a:t>
            </a:r>
            <a:r>
              <a:rPr lang="en" altLang="zh-CN" sz="2000" b="1" dirty="0">
                <a:latin typeface="+mn-ea"/>
              </a:rPr>
              <a:t>transformers are powerful"</a:t>
            </a:r>
            <a:endParaRPr kumimoji="1" lang="zh-CN" altLang="en-US" sz="20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DCB243-7021-F407-38D2-7C58D0CE9C3A}"/>
              </a:ext>
            </a:extLst>
          </p:cNvPr>
          <p:cNvSpPr txBox="1"/>
          <p:nvPr/>
        </p:nvSpPr>
        <p:spPr>
          <a:xfrm>
            <a:off x="4523115" y="5287804"/>
            <a:ext cx="4690333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" altLang="zh-CN" sz="2000" dirty="0">
                <a:latin typeface="+mn-ea"/>
              </a:rPr>
              <a:t>trans / ##form / ##</a:t>
            </a:r>
            <a:r>
              <a:rPr lang="en" altLang="zh-CN" sz="2000" dirty="0" err="1">
                <a:latin typeface="+mn-ea"/>
              </a:rPr>
              <a:t>ers</a:t>
            </a:r>
            <a:r>
              <a:rPr lang="en" altLang="zh-CN" sz="2000" dirty="0">
                <a:latin typeface="+mn-ea"/>
              </a:rPr>
              <a:t> / are / power / ##</a:t>
            </a:r>
            <a:r>
              <a:rPr lang="en" altLang="zh-CN" sz="2000" dirty="0" err="1">
                <a:latin typeface="+mn-ea"/>
              </a:rPr>
              <a:t>ful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513B6-9E3D-EBF7-874F-191DC831BF27}"/>
              </a:ext>
            </a:extLst>
          </p:cNvPr>
          <p:cNvSpPr txBox="1"/>
          <p:nvPr/>
        </p:nvSpPr>
        <p:spPr>
          <a:xfrm>
            <a:off x="2456536" y="5318582"/>
            <a:ext cx="2077492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子词级别</a:t>
            </a:r>
            <a:r>
              <a:rPr kumimoji="1" lang="zh-CN" altLang="en-US" sz="1800" dirty="0">
                <a:latin typeface="+mn-ea"/>
              </a:rPr>
              <a:t>分词结果：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DF25C7-644F-E8A1-20C4-E105A849273E}"/>
              </a:ext>
            </a:extLst>
          </p:cNvPr>
          <p:cNvSpPr txBox="1"/>
          <p:nvPr/>
        </p:nvSpPr>
        <p:spPr>
          <a:xfrm>
            <a:off x="2370440" y="4666037"/>
            <a:ext cx="1862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</a:rPr>
              <a:t>示例句子：</a:t>
            </a:r>
            <a:endParaRPr lang="zh-CN" altLang="en-US" dirty="0"/>
          </a:p>
        </p:txBody>
      </p:sp>
      <p:sp>
        <p:nvSpPr>
          <p:cNvPr id="10" name="顺序访问存储器 9">
            <a:extLst>
              <a:ext uri="{FF2B5EF4-FFF2-40B4-BE49-F238E27FC236}">
                <a16:creationId xmlns:a16="http://schemas.microsoft.com/office/drawing/2014/main" id="{6E66CA5D-4456-75E3-B584-016CC86E569A}"/>
              </a:ext>
            </a:extLst>
          </p:cNvPr>
          <p:cNvSpPr/>
          <p:nvPr/>
        </p:nvSpPr>
        <p:spPr>
          <a:xfrm>
            <a:off x="9479130" y="4968380"/>
            <a:ext cx="2442794" cy="1335120"/>
          </a:xfrm>
          <a:prstGeom prst="flowChartMagneticTap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+mn-ea"/>
              </a:rPr>
              <a:t>有意义的词缀切分，并用</a:t>
            </a:r>
            <a:r>
              <a:rPr kumimoji="1" lang="en-US" altLang="zh-CN" sz="1600" dirty="0">
                <a:latin typeface="+mn-ea"/>
              </a:rPr>
              <a:t>"##"</a:t>
            </a:r>
            <a:r>
              <a:rPr kumimoji="1" lang="zh-CN" altLang="en-US" sz="1600" dirty="0">
                <a:latin typeface="+mn-ea"/>
              </a:rPr>
              <a:t>标记非词首片段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6CEC58-B3A6-ABBB-6F8B-1CC4708ED06A}"/>
              </a:ext>
            </a:extLst>
          </p:cNvPr>
          <p:cNvSpPr txBox="1"/>
          <p:nvPr/>
        </p:nvSpPr>
        <p:spPr>
          <a:xfrm>
            <a:off x="2207768" y="6384648"/>
            <a:ext cx="3781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n-ea"/>
              </a:rPr>
              <a:t>1. </a:t>
            </a:r>
            <a:r>
              <a:rPr lang="zh-CN" altLang="en-US" sz="1400" dirty="0">
                <a:latin typeface="+mn-ea"/>
              </a:rPr>
              <a:t>https://github.com/google/sentencepiece</a:t>
            </a:r>
          </a:p>
        </p:txBody>
      </p:sp>
    </p:spTree>
    <p:extLst>
      <p:ext uri="{BB962C8B-B14F-4D97-AF65-F5344CB8AC3E}">
        <p14:creationId xmlns:p14="http://schemas.microsoft.com/office/powerpoint/2010/main" val="9089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01B0C-F60B-308C-B52E-BE040A133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88239A-CA17-82EE-D402-88048B4E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正向最大匹配法分词示例（基于规则）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47076CD-23D1-C9D5-8E41-138DF6151F56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bject 3">
            <a:extLst>
              <a:ext uri="{FF2B5EF4-FFF2-40B4-BE49-F238E27FC236}">
                <a16:creationId xmlns:a16="http://schemas.microsoft.com/office/drawing/2014/main" id="{80F5A0AF-EA6E-DEBB-D9F5-95A679743C12}"/>
              </a:ext>
            </a:extLst>
          </p:cNvPr>
          <p:cNvSpPr txBox="1"/>
          <p:nvPr/>
        </p:nvSpPr>
        <p:spPr>
          <a:xfrm>
            <a:off x="2170242" y="1109650"/>
            <a:ext cx="8100030" cy="511800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分词步骤（假设已存在预定义词典）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 从文本的开头开始，选择一个最大长度的窗口（通常是词典中最长词的长度）；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-US" altLang="zh-CN" sz="1600" dirty="0">
                <a:latin typeface="+mn-ea"/>
              </a:rPr>
              <a:t>2.</a:t>
            </a:r>
            <a:r>
              <a:rPr lang="zh-CN" altLang="en-US" sz="1600" dirty="0">
                <a:latin typeface="+mn-ea"/>
              </a:rPr>
              <a:t> 在词典中查找该窗口内的子串是否为一个词；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-US" altLang="zh-CN" sz="1600" dirty="0">
                <a:latin typeface="+mn-ea"/>
              </a:rPr>
              <a:t>3.</a:t>
            </a:r>
            <a:r>
              <a:rPr lang="zh-CN" altLang="en-US" sz="1600" dirty="0">
                <a:latin typeface="+mn-ea"/>
              </a:rPr>
              <a:t> 如果找到，则将该词切分出来，继续处理剩余的文本；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-US" altLang="zh-CN" sz="1600" dirty="0">
                <a:latin typeface="+mn-ea"/>
              </a:rPr>
              <a:t>4.</a:t>
            </a:r>
            <a:r>
              <a:rPr lang="zh-CN" altLang="en-US" sz="1600" dirty="0">
                <a:latin typeface="+mn-ea"/>
              </a:rPr>
              <a:t> 如果未找到，则缩小窗口长度，重复步骤</a:t>
            </a:r>
            <a:r>
              <a:rPr lang="en-US" altLang="zh-CN" sz="1600" dirty="0">
                <a:latin typeface="+mn-ea"/>
              </a:rPr>
              <a:t> 2 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 3</a:t>
            </a:r>
            <a:r>
              <a:rPr lang="zh-CN" altLang="en-US" sz="1600" dirty="0">
                <a:latin typeface="+mn-ea"/>
              </a:rPr>
              <a:t>；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-US" altLang="zh-CN" sz="1600" dirty="0">
                <a:latin typeface="+mn-ea"/>
              </a:rPr>
              <a:t>5. </a:t>
            </a:r>
            <a:r>
              <a:rPr lang="zh-CN" altLang="en-US" sz="1600" dirty="0">
                <a:latin typeface="+mn-ea"/>
              </a:rPr>
              <a:t>直到处理完整个文本。</a:t>
            </a:r>
            <a:endParaRPr lang="en-US" altLang="zh-CN" sz="1600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1600" dirty="0">
              <a:latin typeface="+mn-ea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示例</a:t>
            </a:r>
            <a:endParaRPr lang="zh-CN" altLang="en-US" sz="1600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dirty="0">
                <a:latin typeface="+mn-ea"/>
              </a:rPr>
              <a:t>文本：“我爱自然语言处理”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dirty="0">
                <a:latin typeface="+mn-ea"/>
              </a:rPr>
              <a:t>词典：</a:t>
            </a:r>
            <a:r>
              <a:rPr lang="en-US" altLang="zh-CN" sz="1600" dirty="0">
                <a:latin typeface="+mn-ea"/>
              </a:rPr>
              <a:t>["</a:t>
            </a:r>
            <a:r>
              <a:rPr lang="zh-CN" altLang="en-US" sz="1600" dirty="0">
                <a:latin typeface="+mn-ea"/>
              </a:rPr>
              <a:t>我</a:t>
            </a:r>
            <a:r>
              <a:rPr lang="en-US" altLang="zh-CN" sz="1600" dirty="0">
                <a:latin typeface="+mn-ea"/>
              </a:rPr>
              <a:t>", "</a:t>
            </a:r>
            <a:r>
              <a:rPr lang="zh-CN" altLang="en-US" sz="1600" dirty="0">
                <a:latin typeface="+mn-ea"/>
              </a:rPr>
              <a:t>爱</a:t>
            </a:r>
            <a:r>
              <a:rPr lang="en-US" altLang="zh-CN" sz="1600" dirty="0">
                <a:latin typeface="+mn-ea"/>
              </a:rPr>
              <a:t>", "</a:t>
            </a:r>
            <a:r>
              <a:rPr lang="zh-CN" altLang="en-US" sz="1600" dirty="0">
                <a:latin typeface="+mn-ea"/>
              </a:rPr>
              <a:t>自然</a:t>
            </a:r>
            <a:r>
              <a:rPr lang="en-US" altLang="zh-CN" sz="1600" dirty="0">
                <a:latin typeface="+mn-ea"/>
              </a:rPr>
              <a:t>", "</a:t>
            </a:r>
            <a:r>
              <a:rPr lang="zh-CN" altLang="en-US" sz="1600" dirty="0">
                <a:latin typeface="+mn-ea"/>
              </a:rPr>
              <a:t>语言</a:t>
            </a:r>
            <a:r>
              <a:rPr lang="en-US" altLang="zh-CN" sz="1600" dirty="0">
                <a:latin typeface="+mn-ea"/>
              </a:rPr>
              <a:t>", "</a:t>
            </a:r>
            <a:r>
              <a:rPr lang="zh-CN" altLang="en-US" sz="1600" dirty="0">
                <a:latin typeface="+mn-ea"/>
              </a:rPr>
              <a:t>处理</a:t>
            </a:r>
            <a:r>
              <a:rPr lang="en-US" altLang="zh-CN" sz="1600" dirty="0">
                <a:latin typeface="+mn-ea"/>
              </a:rPr>
              <a:t>", "</a:t>
            </a:r>
            <a:r>
              <a:rPr lang="zh-CN" altLang="en-US" sz="1600" dirty="0">
                <a:latin typeface="+mn-ea"/>
              </a:rPr>
              <a:t>自然语言</a:t>
            </a:r>
            <a:r>
              <a:rPr lang="en-US" altLang="zh-CN" sz="1600" dirty="0">
                <a:latin typeface="+mn-ea"/>
              </a:rPr>
              <a:t>", "</a:t>
            </a:r>
            <a:r>
              <a:rPr lang="zh-CN" altLang="en-US" sz="1600" dirty="0">
                <a:latin typeface="+mn-ea"/>
              </a:rPr>
              <a:t>自然语言处理</a:t>
            </a:r>
            <a:r>
              <a:rPr lang="en-US" altLang="zh-CN" sz="1600" dirty="0">
                <a:latin typeface="+mn-ea"/>
              </a:rPr>
              <a:t>"]</a:t>
            </a: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dirty="0">
                <a:latin typeface="+mn-ea"/>
              </a:rPr>
              <a:t>分词结果：“我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爱 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 自然语言处理”</a:t>
            </a:r>
            <a:endParaRPr lang="en-US" altLang="zh-CN" sz="1600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1600" dirty="0">
              <a:latin typeface="+mn-ea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局限性</a:t>
            </a:r>
            <a:endParaRPr lang="zh-CN" altLang="en-US" sz="1600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600" dirty="0">
                <a:latin typeface="+mn-ea"/>
              </a:rPr>
              <a:t>依赖于词典的质量和覆盖率，适用于词典已知的场景。</a:t>
            </a:r>
          </a:p>
        </p:txBody>
      </p:sp>
      <p:sp>
        <p:nvSpPr>
          <p:cNvPr id="5" name="顺序访问存储器 4">
            <a:extLst>
              <a:ext uri="{FF2B5EF4-FFF2-40B4-BE49-F238E27FC236}">
                <a16:creationId xmlns:a16="http://schemas.microsoft.com/office/drawing/2014/main" id="{D47DB122-591C-B45B-FCAE-17B73F3F92BA}"/>
              </a:ext>
            </a:extLst>
          </p:cNvPr>
          <p:cNvSpPr/>
          <p:nvPr/>
        </p:nvSpPr>
        <p:spPr>
          <a:xfrm>
            <a:off x="9394258" y="4523685"/>
            <a:ext cx="2507267" cy="1153259"/>
          </a:xfrm>
          <a:prstGeom prst="flowChartMagneticTap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+mn-ea"/>
              </a:rPr>
              <a:t>也有专门的词汇发现算法，例如基于互信息的新词发现算法</a:t>
            </a:r>
            <a:r>
              <a:rPr kumimoji="1" lang="en-US" altLang="zh-CN" sz="1200" baseline="30000" dirty="0">
                <a:latin typeface="+mn-ea"/>
              </a:rPr>
              <a:t>1</a:t>
            </a:r>
            <a:r>
              <a:rPr kumimoji="1" lang="zh-CN" altLang="en-US" sz="1200" dirty="0">
                <a:latin typeface="+mn-ea"/>
              </a:rPr>
              <a:t>。</a:t>
            </a:r>
          </a:p>
        </p:txBody>
      </p:sp>
      <p:sp>
        <p:nvSpPr>
          <p:cNvPr id="8" name="顺序访问存储器 7">
            <a:extLst>
              <a:ext uri="{FF2B5EF4-FFF2-40B4-BE49-F238E27FC236}">
                <a16:creationId xmlns:a16="http://schemas.microsoft.com/office/drawing/2014/main" id="{371425C7-22F0-E5D6-5AA7-7178F22D83F1}"/>
              </a:ext>
            </a:extLst>
          </p:cNvPr>
          <p:cNvSpPr/>
          <p:nvPr/>
        </p:nvSpPr>
        <p:spPr>
          <a:xfrm>
            <a:off x="8887968" y="2167128"/>
            <a:ext cx="3013557" cy="1227891"/>
          </a:xfrm>
          <a:prstGeom prst="flowChartMagneticTap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词典的构建通常依赖已有词典，也可以根据需求进一步人工从专业书籍、文献、行业标准等收集常用词汇。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1EBA74-EF5B-FC7B-A7CD-ACD0DE69041F}"/>
              </a:ext>
            </a:extLst>
          </p:cNvPr>
          <p:cNvSpPr txBox="1"/>
          <p:nvPr/>
        </p:nvSpPr>
        <p:spPr>
          <a:xfrm>
            <a:off x="7951148" y="6528314"/>
            <a:ext cx="3950377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200" dirty="0">
                <a:latin typeface="+mn-ea"/>
              </a:rPr>
              <a:t>1.</a:t>
            </a:r>
            <a:r>
              <a:rPr kumimoji="1" lang="zh-CN" altLang="en-US" sz="1200" dirty="0">
                <a:latin typeface="+mn-ea"/>
              </a:rPr>
              <a:t> </a:t>
            </a:r>
            <a:r>
              <a:rPr kumimoji="1" lang="en" altLang="zh-CN" sz="1200" dirty="0">
                <a:latin typeface="+mn-ea"/>
              </a:rPr>
              <a:t>https://</a:t>
            </a:r>
            <a:r>
              <a:rPr kumimoji="1" lang="en" altLang="zh-CN" sz="1200" dirty="0" err="1">
                <a:latin typeface="+mn-ea"/>
              </a:rPr>
              <a:t>blog.csdn.net</a:t>
            </a:r>
            <a:r>
              <a:rPr kumimoji="1" lang="en" altLang="zh-CN" sz="1200" dirty="0">
                <a:latin typeface="+mn-ea"/>
              </a:rPr>
              <a:t>/</a:t>
            </a:r>
            <a:r>
              <a:rPr kumimoji="1" lang="en" altLang="zh-CN" sz="1200" dirty="0" err="1">
                <a:latin typeface="+mn-ea"/>
              </a:rPr>
              <a:t>Changxing_J</a:t>
            </a:r>
            <a:r>
              <a:rPr kumimoji="1" lang="en" altLang="zh-CN" sz="1200" dirty="0">
                <a:latin typeface="+mn-ea"/>
              </a:rPr>
              <a:t>/article/details/106036365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579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3B68F-A311-DA8D-9386-6AA23D01A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F069AFB7-9C10-DB14-C7B7-072B8473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703" y="2513512"/>
            <a:ext cx="3856893" cy="234634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0832892-DD20-DD09-059B-A767B96A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中文分词示例（基于 </a:t>
            </a:r>
            <a:r>
              <a:rPr kumimoji="1" lang="en-US" altLang="zh-CN" dirty="0" err="1"/>
              <a:t>Jieba</a:t>
            </a:r>
            <a:r>
              <a:rPr kumimoji="1" lang="zh-CN" altLang="en-US" dirty="0"/>
              <a:t> 库）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9A87E73-A73F-598D-8719-3679BB68D262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6281702-FB27-B428-2B89-0ED386F97A3B}"/>
              </a:ext>
            </a:extLst>
          </p:cNvPr>
          <p:cNvSpPr txBox="1"/>
          <p:nvPr/>
        </p:nvSpPr>
        <p:spPr>
          <a:xfrm>
            <a:off x="8209425" y="4631347"/>
            <a:ext cx="3577447" cy="16278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latin typeface="+mn-ea"/>
              </a:rPr>
              <a:t>Jieba</a:t>
            </a:r>
            <a:r>
              <a:rPr lang="zh-CN" altLang="en-US" sz="1200" dirty="0">
                <a:latin typeface="+mn-ea"/>
              </a:rPr>
              <a:t>  分词结果：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20000"/>
              </a:lnSpc>
            </a:pPr>
            <a:br>
              <a:rPr lang="zh-CN" altLang="en-US" sz="1200" dirty="0">
                <a:latin typeface="+mn-ea"/>
              </a:rPr>
            </a:br>
            <a:r>
              <a:rPr lang="en-US" altLang="zh-CN" sz="1200" dirty="0">
                <a:latin typeface="+mn-ea"/>
              </a:rPr>
              <a:t>"</a:t>
            </a:r>
            <a:r>
              <a:rPr lang="zh-CN" altLang="en-US" sz="1200" dirty="0">
                <a:latin typeface="+mn-ea"/>
              </a:rPr>
              <a:t>今天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去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三里屯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苹果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店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买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了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新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发布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的 </a:t>
            </a:r>
            <a:r>
              <a:rPr lang="en-US" altLang="zh-CN" sz="1200" dirty="0">
                <a:latin typeface="+mn-ea"/>
              </a:rPr>
              <a:t>/   / </a:t>
            </a:r>
            <a:r>
              <a:rPr lang="en" altLang="zh-CN" sz="1200" dirty="0">
                <a:latin typeface="+mn-ea"/>
              </a:rPr>
              <a:t>iPhone15Pro / </a:t>
            </a:r>
            <a:r>
              <a:rPr lang="zh-CN" altLang="en" sz="1200" dirty="0">
                <a:latin typeface="+mn-ea"/>
              </a:rPr>
              <a:t>， </a:t>
            </a:r>
            <a:r>
              <a:rPr lang="en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外观设计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很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惊艳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，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钛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金属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机身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手感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特别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好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，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性能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也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非常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强大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，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就是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价格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实在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太贵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了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，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不过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总体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还是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很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满意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的 </a:t>
            </a:r>
            <a:r>
              <a:rPr lang="en-US" altLang="zh-CN" sz="1200" dirty="0">
                <a:latin typeface="+mn-ea"/>
              </a:rPr>
              <a:t>/ </a:t>
            </a:r>
            <a:r>
              <a:rPr lang="zh-CN" altLang="en-US" sz="1200" dirty="0">
                <a:latin typeface="+mn-ea"/>
              </a:rPr>
              <a:t>！</a:t>
            </a:r>
            <a:r>
              <a:rPr lang="en-US" altLang="zh-CN" sz="1200" dirty="0">
                <a:latin typeface="+mn-ea"/>
              </a:rPr>
              <a:t>"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A3B9066-0CDA-25C8-D0B4-082C1A3A1886}"/>
              </a:ext>
            </a:extLst>
          </p:cNvPr>
          <p:cNvSpPr txBox="1"/>
          <p:nvPr/>
        </p:nvSpPr>
        <p:spPr>
          <a:xfrm>
            <a:off x="2070407" y="1028050"/>
            <a:ext cx="5587694" cy="53232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1400" b="1" dirty="0">
                <a:latin typeface="+mn-ea"/>
                <a:cs typeface="Times New Roman" panose="02020603050405020304" pitchFamily="18" charset="0"/>
              </a:rPr>
              <a:t>Jieba </a:t>
            </a:r>
            <a:r>
              <a:rPr lang="zh-CN" altLang="en" sz="1400" b="1" dirty="0">
                <a:latin typeface="+mn-ea"/>
                <a:cs typeface="Times New Roman" panose="02020603050405020304" pitchFamily="18" charset="0"/>
              </a:rPr>
              <a:t>库</a:t>
            </a:r>
            <a:r>
              <a:rPr lang="zh-CN" altLang="en-US" sz="1400" b="1" dirty="0">
                <a:latin typeface="+mn-ea"/>
                <a:cs typeface="Times New Roman" panose="02020603050405020304" pitchFamily="18" charset="0"/>
              </a:rPr>
              <a:t>简介：</a:t>
            </a: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-US" altLang="zh-CN" sz="1200" dirty="0" err="1">
                <a:latin typeface="+mn-ea"/>
              </a:rPr>
              <a:t>Jieba</a:t>
            </a:r>
            <a:r>
              <a:rPr lang="en-US" altLang="zh-CN" sz="1200" dirty="0">
                <a:latin typeface="+mn-ea"/>
              </a:rPr>
              <a:t> </a:t>
            </a:r>
            <a:r>
              <a:rPr lang="zh-CN" altLang="en-US" sz="1200" dirty="0">
                <a:latin typeface="+mn-ea"/>
              </a:rPr>
              <a:t>是一个流行的中文分词库，支持多种分词模式。</a:t>
            </a:r>
            <a:endParaRPr lang="en-US" altLang="zh-CN" sz="1200" dirty="0">
              <a:latin typeface="+mn-ea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200" dirty="0">
                <a:latin typeface="+mn-ea"/>
              </a:rPr>
              <a:t>适用于中文文本处理，广泛应用于中文自然语言处理任务。</a:t>
            </a:r>
            <a:endParaRPr lang="en-US" altLang="zh-CN" sz="1200" dirty="0">
              <a:latin typeface="+mn-ea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zh-CN" altLang="en-US" sz="1200" dirty="0">
              <a:latin typeface="+mn-ea"/>
            </a:endParaRPr>
          </a:p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b="1" dirty="0">
                <a:latin typeface="+mn-ea"/>
                <a:cs typeface="Times New Roman" panose="02020603050405020304" pitchFamily="18" charset="0"/>
              </a:rPr>
              <a:t>核心算法：</a:t>
            </a: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200" u="sng" dirty="0">
                <a:latin typeface="+mn-ea"/>
              </a:rPr>
              <a:t>基于前缀词典</a:t>
            </a:r>
            <a:r>
              <a:rPr lang="zh-CN" altLang="en-US" sz="1200" dirty="0">
                <a:latin typeface="+mn-ea"/>
              </a:rPr>
              <a:t>：使用预定义的词典构建前缀词典，通过前缀词典实现高效的词图扫描，生成句子中汉字所有可能成词情况，构成有向无环图（</a:t>
            </a:r>
            <a:r>
              <a:rPr lang="en-US" altLang="zh-CN" sz="1200" dirty="0">
                <a:latin typeface="+mn-ea"/>
              </a:rPr>
              <a:t>DAG</a:t>
            </a:r>
            <a:r>
              <a:rPr lang="zh-CN" altLang="en-US" sz="1200" dirty="0">
                <a:latin typeface="+mn-ea"/>
              </a:rPr>
              <a:t>）</a:t>
            </a:r>
            <a:endParaRPr lang="en-US" altLang="zh-CN" sz="1200" dirty="0">
              <a:latin typeface="+mn-ea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200" u="sng" dirty="0">
                <a:latin typeface="+mn-ea"/>
              </a:rPr>
              <a:t>动态规划</a:t>
            </a:r>
            <a:r>
              <a:rPr lang="zh-CN" altLang="en-US" sz="1200" dirty="0">
                <a:latin typeface="+mn-ea"/>
              </a:rPr>
              <a:t>：采用动态规划查找最大概率路径，找出基于词频的最大切分组合。通过计算每个词的概率，选择最优的分词路径。</a:t>
            </a:r>
            <a:endParaRPr lang="en-US" altLang="zh-CN" sz="1200" dirty="0">
              <a:latin typeface="+mn-ea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200" u="sng" dirty="0">
                <a:latin typeface="+mn-ea"/>
              </a:rPr>
              <a:t>隐马尔可夫模型（</a:t>
            </a:r>
            <a:r>
              <a:rPr lang="en" altLang="zh-CN" sz="1200" u="sng" dirty="0">
                <a:latin typeface="+mn-ea"/>
              </a:rPr>
              <a:t>HMM</a:t>
            </a:r>
            <a:r>
              <a:rPr lang="zh-CN" altLang="en" sz="1200" u="sng" dirty="0">
                <a:latin typeface="+mn-ea"/>
              </a:rPr>
              <a:t>）</a:t>
            </a:r>
            <a:r>
              <a:rPr lang="zh-CN" altLang="en" sz="1200" dirty="0">
                <a:latin typeface="+mn-ea"/>
              </a:rPr>
              <a:t>：</a:t>
            </a:r>
            <a:r>
              <a:rPr lang="zh-CN" altLang="en-US" sz="1200" dirty="0">
                <a:latin typeface="+mn-ea"/>
              </a:rPr>
              <a:t>处理未登录词（词典中未包含的词），使用 </a:t>
            </a:r>
            <a:r>
              <a:rPr lang="en" altLang="zh-CN" sz="1200" dirty="0">
                <a:latin typeface="+mn-ea"/>
              </a:rPr>
              <a:t>Viterbi </a:t>
            </a:r>
            <a:r>
              <a:rPr lang="zh-CN" altLang="en-US" sz="1200" dirty="0">
                <a:latin typeface="+mn-ea"/>
              </a:rPr>
              <a:t>算法预测最可能的词序列。</a:t>
            </a:r>
            <a:endParaRPr lang="en-US" altLang="zh-CN" sz="1200" dirty="0">
              <a:latin typeface="+mn-ea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1200" dirty="0">
              <a:latin typeface="+mn-ea"/>
            </a:endParaRPr>
          </a:p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400" b="1" dirty="0">
                <a:latin typeface="+mn-ea"/>
                <a:cs typeface="Times New Roman" panose="02020603050405020304" pitchFamily="18" charset="0"/>
              </a:rPr>
              <a:t>主要功能：</a:t>
            </a: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200" dirty="0">
                <a:latin typeface="+mn-ea"/>
              </a:rPr>
              <a:t>精确模式：将文本精确切分，适合文本分析。</a:t>
            </a: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200" dirty="0">
                <a:latin typeface="+mn-ea"/>
              </a:rPr>
              <a:t>全模式：扫描所有可能的词汇，速度快但可能会有冗余。</a:t>
            </a: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1200" dirty="0">
                <a:latin typeface="+mn-ea"/>
              </a:rPr>
              <a:t>搜索引擎模式：在精确模式基础上，对长词再切分，适合搜索引擎。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BCB460-278B-2566-69A5-FD44A4C8A829}"/>
              </a:ext>
            </a:extLst>
          </p:cNvPr>
          <p:cNvSpPr txBox="1"/>
          <p:nvPr/>
        </p:nvSpPr>
        <p:spPr>
          <a:xfrm>
            <a:off x="8616891" y="1189294"/>
            <a:ext cx="314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404040"/>
                </a:solidFill>
                <a:effectLst/>
                <a:latin typeface="Menlo" panose="020B0609030804020204" pitchFamily="49" charset="0"/>
              </a:rPr>
              <a:t>pip install jieba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F507F1-B199-7E21-2764-F213F5BCD030}"/>
              </a:ext>
            </a:extLst>
          </p:cNvPr>
          <p:cNvSpPr txBox="1"/>
          <p:nvPr/>
        </p:nvSpPr>
        <p:spPr>
          <a:xfrm>
            <a:off x="8209425" y="1638468"/>
            <a:ext cx="3577447" cy="1147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u="sng" dirty="0">
                <a:latin typeface="+mn-ea"/>
              </a:rPr>
              <a:t>原始文本</a:t>
            </a:r>
            <a:r>
              <a:rPr lang="zh-CN" altLang="en-US" sz="1200" dirty="0">
                <a:latin typeface="+mn-ea"/>
              </a:rPr>
              <a:t>：</a:t>
            </a:r>
            <a:endParaRPr lang="en-US" altLang="zh-CN" sz="1200" dirty="0"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 dirty="0">
                <a:latin typeface="+mn-ea"/>
              </a:rPr>
              <a:t>text = "</a:t>
            </a:r>
            <a:r>
              <a:rPr lang="zh-CN" altLang="en-US" sz="1200" dirty="0">
                <a:latin typeface="+mn-ea"/>
              </a:rPr>
              <a:t>今天去三里屯苹果店买了新发布的 </a:t>
            </a:r>
            <a:r>
              <a:rPr lang="en-US" altLang="zh-CN" sz="1200" dirty="0">
                <a:latin typeface="+mn-ea"/>
              </a:rPr>
              <a:t>iPhone15Pro</a:t>
            </a:r>
            <a:r>
              <a:rPr lang="zh-CN" altLang="en-US" sz="1200" dirty="0">
                <a:latin typeface="+mn-ea"/>
              </a:rPr>
              <a:t>，外观设计很惊艳，钛金属机身手感特别好，性能也非常强大，就是价格实在太贵了，不过总体还是很满意的！</a:t>
            </a:r>
            <a:r>
              <a:rPr lang="en-US" altLang="zh-CN" sz="1200" dirty="0">
                <a:latin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37004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020B1-25D5-B068-D953-C64D82EE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6FE3C4-B747-ACA3-4E2C-3DA28505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分词是自然语言表示的基础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41B15C0-FA8A-ABEC-F921-F7BEDCDF86A4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446DAEB-B9BA-7F50-BA97-AFA3C41824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0432290"/>
              </p:ext>
            </p:extLst>
          </p:nvPr>
        </p:nvGraphicFramePr>
        <p:xfrm>
          <a:off x="3860380" y="1934307"/>
          <a:ext cx="5889641" cy="451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object 3">
            <a:extLst>
              <a:ext uri="{FF2B5EF4-FFF2-40B4-BE49-F238E27FC236}">
                <a16:creationId xmlns:a16="http://schemas.microsoft.com/office/drawing/2014/main" id="{8C468684-18C2-1EE8-8F1B-4A31AD0280BB}"/>
              </a:ext>
            </a:extLst>
          </p:cNvPr>
          <p:cNvSpPr txBox="1"/>
          <p:nvPr/>
        </p:nvSpPr>
        <p:spPr>
          <a:xfrm>
            <a:off x="3604755" y="930765"/>
            <a:ext cx="6400892" cy="58009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algn="ctr">
              <a:lnSpc>
                <a:spcPct val="130000"/>
              </a:lnSpc>
              <a:spcBef>
                <a:spcPts val="340"/>
              </a:spcBef>
              <a:buSzPct val="80000"/>
              <a:tabLst>
                <a:tab pos="240665" algn="l"/>
              </a:tabLst>
            </a:pPr>
            <a:r>
              <a:rPr lang="zh-CN" altLang="en-US" sz="1400" b="1" dirty="0">
                <a:latin typeface="+mn-ea"/>
                <a:cs typeface="Times New Roman" panose="02020603050405020304" pitchFamily="18" charset="0"/>
              </a:rPr>
              <a:t>分词可以将文本切分为有意义的词汇单元，分词后，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文本中的词汇成为特征</a:t>
            </a:r>
            <a:r>
              <a:rPr lang="zh-CN" altLang="en-US" sz="1400" b="1" dirty="0">
                <a:latin typeface="+mn-ea"/>
                <a:cs typeface="Times New Roman" panose="02020603050405020304" pitchFamily="18" charset="0"/>
              </a:rPr>
              <a:t>，为后续的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自然语言表示</a:t>
            </a:r>
            <a:r>
              <a:rPr lang="zh-CN" altLang="en-US" sz="1400" b="1" dirty="0">
                <a:latin typeface="+mn-ea"/>
                <a:cs typeface="Times New Roman" panose="02020603050405020304" pitchFamily="18" charset="0"/>
              </a:rPr>
              <a:t>和模型构建提供了基础</a:t>
            </a:r>
            <a:r>
              <a:rPr lang="zh-CN" altLang="en-US" sz="1200" b="1" dirty="0">
                <a:latin typeface="+mn-ea"/>
                <a:cs typeface="Times New Roman" panose="02020603050405020304" pitchFamily="18" charset="0"/>
              </a:rPr>
              <a:t>！</a:t>
            </a:r>
            <a:endParaRPr lang="zh-CN" altLang="en-US" sz="14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heme/theme1.xml><?xml version="1.0" encoding="utf-8"?>
<a:theme xmlns:a="http://schemas.openxmlformats.org/drawingml/2006/main" name="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培训模板">
      <a:majorFont>
        <a:latin typeface="Arial"/>
        <a:ea typeface="OPPOSans B"/>
        <a:cs typeface=""/>
      </a:majorFont>
      <a:minorFont>
        <a:latin typeface="Arial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3668</Words>
  <Application>Microsoft Macintosh PowerPoint</Application>
  <PresentationFormat>宽屏</PresentationFormat>
  <Paragraphs>555</Paragraphs>
  <Slides>21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阿里巴巴普惠体 B</vt:lpstr>
      <vt:lpstr>等线</vt:lpstr>
      <vt:lpstr>KaiTi</vt:lpstr>
      <vt:lpstr>思源黑体 CN Bold</vt:lpstr>
      <vt:lpstr>思源黑体 CN Light</vt:lpstr>
      <vt:lpstr>思源宋体 CN Heavy</vt:lpstr>
      <vt:lpstr>Microsoft YaHei</vt:lpstr>
      <vt:lpstr>Microsoft YaHei</vt:lpstr>
      <vt:lpstr>Arial</vt:lpstr>
      <vt:lpstr>Cambria Math</vt:lpstr>
      <vt:lpstr>Courier</vt:lpstr>
      <vt:lpstr>Menlo</vt:lpstr>
      <vt:lpstr>Segoe UI Light</vt:lpstr>
      <vt:lpstr>Wingdings</vt:lpstr>
      <vt:lpstr>自定义设计方案</vt:lpstr>
      <vt:lpstr>1_51PPT模板网   www.51pptmoban.com</vt:lpstr>
      <vt:lpstr>PowerPoint 演示文稿</vt:lpstr>
      <vt:lpstr>自然语言处理的基础问题——分词</vt:lpstr>
      <vt:lpstr>自然语言处理的基础问题——分词</vt:lpstr>
      <vt:lpstr>不同粒度视角下的分词方法</vt:lpstr>
      <vt:lpstr>不同粒度视角下的分词方法</vt:lpstr>
      <vt:lpstr>不同粒度视角下的分词方法</vt:lpstr>
      <vt:lpstr>正向最大匹配法分词示例（基于规则）</vt:lpstr>
      <vt:lpstr>中文分词示例（基于 Jieba 库）</vt:lpstr>
      <vt:lpstr>分词是自然语言表示的基础</vt:lpstr>
      <vt:lpstr>词袋模型（Bag of Words）</vt:lpstr>
      <vt:lpstr>词袋模型（Bag of Words）的构建步骤</vt:lpstr>
      <vt:lpstr>词袋模型（Bag of Words）用于情感分析示例</vt:lpstr>
      <vt:lpstr>词袋模型（Bag of Words）的应用场景与局限性</vt:lpstr>
      <vt:lpstr>TF-IDF 算法：更智能的词袋模型</vt:lpstr>
      <vt:lpstr>TF-IDF 算法能够自动提取文档中的关键词</vt:lpstr>
      <vt:lpstr>TF-IDF 算法示例</vt:lpstr>
      <vt:lpstr>TF-IDF 算法的平滑</vt:lpstr>
      <vt:lpstr>TF-IDF 算法也可以用于文本分类</vt:lpstr>
      <vt:lpstr>理解早期搜索引擎原理：TF-IDF + 倒排索引</vt:lpstr>
      <vt:lpstr>小结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蓝绿配色清新风互联网科技公司介绍ppt模板</dc:title>
  <dc:creator>南墙</dc:creator>
  <cp:keywords>P界达人</cp:keywords>
  <dc:description>www.51pptmoban.com</dc:description>
  <cp:lastModifiedBy>Microsoft Office User</cp:lastModifiedBy>
  <cp:revision>1391</cp:revision>
  <cp:lastPrinted>2024-08-20T01:31:00Z</cp:lastPrinted>
  <dcterms:created xsi:type="dcterms:W3CDTF">1900-01-01T00:00:00Z</dcterms:created>
  <dcterms:modified xsi:type="dcterms:W3CDTF">2025-01-01T11:28:57Z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78303B7DC8B84F09B7A178A807D820E0</vt:lpwstr>
  </property>
  <property fmtid="{D5CDD505-2E9C-101B-9397-08002B2CF9AE}" pid="3" name="KSOProductBuildVer">
    <vt:lpwstr>2052-11.8.2.11718</vt:lpwstr>
  </property>
</Properties>
</file>